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61" r:id="rId4"/>
    <p:sldId id="262" r:id="rId5"/>
    <p:sldId id="257" r:id="rId6"/>
    <p:sldId id="258" r:id="rId7"/>
    <p:sldId id="263" r:id="rId8"/>
    <p:sldId id="264" r:id="rId9"/>
    <p:sldId id="265" r:id="rId10"/>
    <p:sldId id="266" r:id="rId11"/>
    <p:sldId id="267" r:id="rId12"/>
    <p:sldId id="268" r:id="rId13"/>
    <p:sldId id="269" r:id="rId14"/>
    <p:sldId id="270" r:id="rId15"/>
    <p:sldId id="259" r:id="rId16"/>
    <p:sldId id="273"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3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A2E8943-9FB0-4688-BF6F-3550629C0036}" type="datetimeFigureOut">
              <a:rPr lang="ru-RU" smtClean="0"/>
              <a:pPr/>
              <a:t>14.12.2016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E43C84-7F2D-41CB-B94E-7D28E33ED20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A2E8943-9FB0-4688-BF6F-3550629C0036}" type="datetimeFigureOut">
              <a:rPr lang="ru-RU" smtClean="0"/>
              <a:pPr/>
              <a:t>14.12.2016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E43C84-7F2D-41CB-B94E-7D28E33ED20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A2E8943-9FB0-4688-BF6F-3550629C0036}" type="datetimeFigureOut">
              <a:rPr lang="ru-RU" smtClean="0"/>
              <a:pPr/>
              <a:t>14.12.2016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E43C84-7F2D-41CB-B94E-7D28E33ED20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A2E8943-9FB0-4688-BF6F-3550629C0036}" type="datetimeFigureOut">
              <a:rPr lang="ru-RU" smtClean="0"/>
              <a:pPr/>
              <a:t>14.12.2016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E43C84-7F2D-41CB-B94E-7D28E33ED20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A2E8943-9FB0-4688-BF6F-3550629C0036}" type="datetimeFigureOut">
              <a:rPr lang="ru-RU" smtClean="0"/>
              <a:pPr/>
              <a:t>14.12.2016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E43C84-7F2D-41CB-B94E-7D28E33ED20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A2E8943-9FB0-4688-BF6F-3550629C0036}" type="datetimeFigureOut">
              <a:rPr lang="ru-RU" smtClean="0"/>
              <a:pPr/>
              <a:t>14.12.2016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E43C84-7F2D-41CB-B94E-7D28E33ED20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A2E8943-9FB0-4688-BF6F-3550629C0036}" type="datetimeFigureOut">
              <a:rPr lang="ru-RU" smtClean="0"/>
              <a:pPr/>
              <a:t>14.12.2016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EE43C84-7F2D-41CB-B94E-7D28E33ED20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A2E8943-9FB0-4688-BF6F-3550629C0036}" type="datetimeFigureOut">
              <a:rPr lang="ru-RU" smtClean="0"/>
              <a:pPr/>
              <a:t>14.12.2016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EE43C84-7F2D-41CB-B94E-7D28E33ED20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A2E8943-9FB0-4688-BF6F-3550629C0036}" type="datetimeFigureOut">
              <a:rPr lang="ru-RU" smtClean="0"/>
              <a:pPr/>
              <a:t>14.12.2016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EE43C84-7F2D-41CB-B94E-7D28E33ED20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A2E8943-9FB0-4688-BF6F-3550629C0036}" type="datetimeFigureOut">
              <a:rPr lang="ru-RU" smtClean="0"/>
              <a:pPr/>
              <a:t>14.12.2016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E43C84-7F2D-41CB-B94E-7D28E33ED20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A2E8943-9FB0-4688-BF6F-3550629C0036}" type="datetimeFigureOut">
              <a:rPr lang="ru-RU" smtClean="0"/>
              <a:pPr/>
              <a:t>14.12.2016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E43C84-7F2D-41CB-B94E-7D28E33ED20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2E8943-9FB0-4688-BF6F-3550629C0036}" type="datetimeFigureOut">
              <a:rPr lang="ru-RU" smtClean="0"/>
              <a:pPr/>
              <a:t>14.12.2016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E43C84-7F2D-41CB-B94E-7D28E33ED20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827584" y="476250"/>
            <a:ext cx="7488832" cy="2160588"/>
          </a:xfrm>
        </p:spPr>
        <p:txBody>
          <a:bodyPr/>
          <a:lstStyle/>
          <a:p>
            <a:r>
              <a:rPr lang="ru-RU" dirty="0" smtClean="0"/>
              <a:t>Профилактика суицидального поведения</a:t>
            </a:r>
            <a:endParaRPr lang="ru-RU" dirty="0"/>
          </a:p>
        </p:txBody>
      </p:sp>
      <p:pic>
        <p:nvPicPr>
          <p:cNvPr id="27652" name="Picture 4" descr="http://kolom.abatasa.co.id/gambar/kolom-menemukan-kebaikan-di-mana-mana-721_l.jpg"/>
          <p:cNvPicPr>
            <a:picLocks noChangeAspect="1" noChangeArrowheads="1"/>
          </p:cNvPicPr>
          <p:nvPr/>
        </p:nvPicPr>
        <p:blipFill>
          <a:blip r:embed="rId2" cstate="print"/>
          <a:srcRect/>
          <a:stretch>
            <a:fillRect/>
          </a:stretch>
        </p:blipFill>
        <p:spPr bwMode="auto">
          <a:xfrm>
            <a:off x="1619672" y="2564904"/>
            <a:ext cx="5924922" cy="367240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рямоугольник 4"/>
          <p:cNvSpPr>
            <a:spLocks noChangeArrowheads="1"/>
          </p:cNvSpPr>
          <p:nvPr/>
        </p:nvSpPr>
        <p:spPr bwMode="auto">
          <a:xfrm>
            <a:off x="468313" y="765175"/>
            <a:ext cx="8207375" cy="2123658"/>
          </a:xfrm>
          <a:prstGeom prst="rect">
            <a:avLst/>
          </a:prstGeom>
          <a:noFill/>
          <a:ln w="9525">
            <a:noFill/>
            <a:miter lim="800000"/>
            <a:headEnd/>
            <a:tailEnd/>
          </a:ln>
        </p:spPr>
        <p:txBody>
          <a:bodyPr>
            <a:spAutoFit/>
          </a:bodyPr>
          <a:lstStyle/>
          <a:p>
            <a:pPr algn="ctr"/>
            <a:r>
              <a:rPr lang="ru-RU" sz="4400" b="1" dirty="0"/>
              <a:t>Что в поведении </a:t>
            </a:r>
            <a:r>
              <a:rPr lang="ru-RU" sz="4400" b="1" dirty="0" smtClean="0"/>
              <a:t>ребенка </a:t>
            </a:r>
            <a:r>
              <a:rPr lang="ru-RU" sz="4400" b="1" dirty="0"/>
              <a:t>должно насторожить родителей?</a:t>
            </a:r>
            <a:endParaRPr lang="ru-RU" sz="4400" dirty="0"/>
          </a:p>
        </p:txBody>
      </p:sp>
      <p:pic>
        <p:nvPicPr>
          <p:cNvPr id="17410" name="Picture 2" descr="http://gazeta19.ru/files/news/fa/b8/yad.jpg"/>
          <p:cNvPicPr>
            <a:picLocks noChangeAspect="1" noChangeArrowheads="1"/>
          </p:cNvPicPr>
          <p:nvPr/>
        </p:nvPicPr>
        <p:blipFill>
          <a:blip r:embed="rId2" cstate="print"/>
          <a:srcRect/>
          <a:stretch>
            <a:fillRect/>
          </a:stretch>
        </p:blipFill>
        <p:spPr bwMode="auto">
          <a:xfrm>
            <a:off x="1907704" y="3356992"/>
            <a:ext cx="5328592" cy="3096344"/>
          </a:xfrm>
          <a:prstGeom prst="rect">
            <a:avLst/>
          </a:prstGeom>
          <a:noFill/>
        </p:spPr>
      </p:pic>
      <p:pic>
        <p:nvPicPr>
          <p:cNvPr id="17412" name="Picture 4" descr="http://uslide.ru/images/17/23908/960/img8.jpg"/>
          <p:cNvPicPr>
            <a:picLocks noChangeAspect="1" noChangeArrowheads="1"/>
          </p:cNvPicPr>
          <p:nvPr/>
        </p:nvPicPr>
        <p:blipFill>
          <a:blip r:embed="rId3" cstate="print"/>
          <a:srcRect/>
          <a:stretch>
            <a:fillRect/>
          </a:stretch>
        </p:blipFill>
        <p:spPr bwMode="auto">
          <a:xfrm>
            <a:off x="63500" y="-136525"/>
            <a:ext cx="9144000" cy="6858000"/>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Мотивы суицидального поведения</a:t>
            </a:r>
            <a:br>
              <a:rPr lang="ru-RU" b="1" dirty="0" smtClean="0"/>
            </a:br>
            <a:endParaRPr lang="ru-RU" dirty="0"/>
          </a:p>
        </p:txBody>
      </p:sp>
      <p:sp>
        <p:nvSpPr>
          <p:cNvPr id="3" name="Содержимое 2"/>
          <p:cNvSpPr>
            <a:spLocks noGrp="1"/>
          </p:cNvSpPr>
          <p:nvPr>
            <p:ph idx="1"/>
          </p:nvPr>
        </p:nvSpPr>
        <p:spPr>
          <a:xfrm>
            <a:off x="457200" y="1196752"/>
            <a:ext cx="8229600" cy="4929411"/>
          </a:xfrm>
        </p:spPr>
        <p:txBody>
          <a:bodyPr>
            <a:normAutofit fontScale="77500" lnSpcReduction="20000"/>
          </a:bodyPr>
          <a:lstStyle/>
          <a:p>
            <a:r>
              <a:rPr lang="ru-RU" b="1" dirty="0" smtClean="0"/>
              <a:t>«Призыв»</a:t>
            </a:r>
            <a:r>
              <a:rPr lang="ru-RU" dirty="0" smtClean="0"/>
              <a:t> - цель привлечь внимание окружающих, получить от них помощь и поддержку</a:t>
            </a:r>
          </a:p>
          <a:p>
            <a:pPr>
              <a:buNone/>
            </a:pPr>
            <a:r>
              <a:rPr lang="ru-RU" dirty="0" smtClean="0"/>
              <a:t/>
            </a:r>
            <a:br>
              <a:rPr lang="ru-RU" dirty="0" smtClean="0"/>
            </a:br>
            <a:r>
              <a:rPr lang="ru-RU" b="1" dirty="0" smtClean="0"/>
              <a:t>«Протест» </a:t>
            </a:r>
            <a:r>
              <a:rPr lang="ru-RU" dirty="0" smtClean="0"/>
              <a:t>- выразить свой гнев, наказать окружающих, чаще совершаются на фоне межличностного конфликта, попытки носят импульсивный характер</a:t>
            </a:r>
          </a:p>
          <a:p>
            <a:pPr>
              <a:buNone/>
            </a:pPr>
            <a:r>
              <a:rPr lang="ru-RU" dirty="0" smtClean="0"/>
              <a:t/>
            </a:r>
            <a:br>
              <a:rPr lang="ru-RU" dirty="0" smtClean="0"/>
            </a:br>
            <a:r>
              <a:rPr lang="ru-RU" b="1" dirty="0" smtClean="0"/>
              <a:t>«Избегание»</a:t>
            </a:r>
            <a:r>
              <a:rPr lang="ru-RU" dirty="0" smtClean="0"/>
              <a:t> - в ситуации беспомощности, безысходности на фоне крайне </a:t>
            </a:r>
            <a:r>
              <a:rPr lang="ru-RU" dirty="0" err="1" smtClean="0"/>
              <a:t>травматичной</a:t>
            </a:r>
            <a:r>
              <a:rPr lang="ru-RU" dirty="0" smtClean="0"/>
              <a:t> ситуации</a:t>
            </a:r>
          </a:p>
          <a:p>
            <a:pPr>
              <a:buNone/>
            </a:pPr>
            <a:r>
              <a:rPr lang="ru-RU" dirty="0" smtClean="0"/>
              <a:t/>
            </a:r>
            <a:br>
              <a:rPr lang="ru-RU" dirty="0" smtClean="0"/>
            </a:br>
            <a:r>
              <a:rPr lang="ru-RU" b="1" dirty="0" smtClean="0"/>
              <a:t>«Самонаказание» - </a:t>
            </a:r>
            <a:r>
              <a:rPr lang="ru-RU" dirty="0" smtClean="0"/>
              <a:t>суицид совершают под влиянием стыда, вины, ненависти к себе</a:t>
            </a:r>
          </a:p>
          <a:p>
            <a:pPr>
              <a:buNone/>
            </a:pPr>
            <a:r>
              <a:rPr lang="ru-RU" dirty="0" smtClean="0"/>
              <a:t/>
            </a:r>
            <a:br>
              <a:rPr lang="ru-RU" dirty="0" smtClean="0"/>
            </a:br>
            <a:r>
              <a:rPr lang="ru-RU" b="1" dirty="0" smtClean="0"/>
              <a:t>«Отказ»</a:t>
            </a:r>
            <a:r>
              <a:rPr lang="ru-RU" dirty="0" smtClean="0"/>
              <a:t> - в основе лежит стремление умереть</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2"/>
          <p:cNvSpPr>
            <a:spLocks noGrp="1"/>
          </p:cNvSpPr>
          <p:nvPr>
            <p:ph type="title"/>
          </p:nvPr>
        </p:nvSpPr>
        <p:spPr>
          <a:xfrm>
            <a:off x="395536" y="476672"/>
            <a:ext cx="8229600" cy="1426170"/>
          </a:xfrm>
        </p:spPr>
        <p:txBody>
          <a:bodyPr>
            <a:normAutofit fontScale="90000"/>
          </a:bodyPr>
          <a:lstStyle/>
          <a:p>
            <a:r>
              <a:rPr lang="ru-RU" sz="4000" b="1" dirty="0" smtClean="0"/>
              <a:t>Что делать педагогам , если они обнаружили опасность?</a:t>
            </a:r>
            <a:r>
              <a:rPr lang="ru-RU" dirty="0" smtClean="0"/>
              <a:t/>
            </a:r>
            <a:br>
              <a:rPr lang="ru-RU" dirty="0" smtClean="0"/>
            </a:br>
            <a:endParaRPr lang="ru-RU" dirty="0" smtClean="0"/>
          </a:p>
        </p:txBody>
      </p:sp>
      <p:sp>
        <p:nvSpPr>
          <p:cNvPr id="9219" name="Подзаголовок 6"/>
          <p:cNvSpPr>
            <a:spLocks noGrp="1"/>
          </p:cNvSpPr>
          <p:nvPr>
            <p:ph type="body" idx="1"/>
          </p:nvPr>
        </p:nvSpPr>
        <p:spPr/>
        <p:txBody>
          <a:bodyPr>
            <a:normAutofit/>
          </a:bodyPr>
          <a:lstStyle/>
          <a:p>
            <a:pPr algn="l"/>
            <a:endParaRPr lang="ru-RU" sz="2400" dirty="0" smtClean="0"/>
          </a:p>
          <a:p>
            <a:pPr algn="l"/>
            <a:endParaRPr lang="ru-RU" dirty="0" smtClean="0"/>
          </a:p>
        </p:txBody>
      </p:sp>
      <p:sp>
        <p:nvSpPr>
          <p:cNvPr id="5" name="Содержимое 4"/>
          <p:cNvSpPr>
            <a:spLocks noGrp="1"/>
          </p:cNvSpPr>
          <p:nvPr>
            <p:ph sz="half" idx="2"/>
          </p:nvPr>
        </p:nvSpPr>
        <p:spPr/>
        <p:txBody>
          <a:bodyPr/>
          <a:lstStyle/>
          <a:p>
            <a:endParaRPr lang="ru-RU" dirty="0"/>
          </a:p>
          <a:p>
            <a:endParaRPr lang="ru-RU" dirty="0"/>
          </a:p>
          <a:p>
            <a:pPr>
              <a:buNone/>
            </a:pPr>
            <a:endParaRPr lang="ru-RU" b="1" i="1" dirty="0" smtClean="0"/>
          </a:p>
          <a:p>
            <a:pPr>
              <a:buNone/>
            </a:pPr>
            <a:endParaRPr lang="ru-RU" b="1" i="1" dirty="0"/>
          </a:p>
          <a:p>
            <a:pPr>
              <a:buNone/>
            </a:pPr>
            <a:endParaRPr lang="ru-RU" b="1" i="1" dirty="0" smtClean="0"/>
          </a:p>
          <a:p>
            <a:pPr>
              <a:buNone/>
            </a:pPr>
            <a:endParaRPr lang="ru-RU" b="1" i="1" dirty="0"/>
          </a:p>
          <a:p>
            <a:pPr>
              <a:buNone/>
            </a:pPr>
            <a:r>
              <a:rPr lang="ru-RU" b="1" i="1" dirty="0" smtClean="0"/>
              <a:t>Обратитесь к специалисту самостоятельно или с ребенком</a:t>
            </a:r>
            <a:endParaRPr lang="ru-RU" dirty="0"/>
          </a:p>
        </p:txBody>
      </p:sp>
      <p:sp>
        <p:nvSpPr>
          <p:cNvPr id="6" name="Текст 5"/>
          <p:cNvSpPr>
            <a:spLocks noGrp="1"/>
          </p:cNvSpPr>
          <p:nvPr>
            <p:ph type="body" sz="quarter" idx="3"/>
          </p:nvPr>
        </p:nvSpPr>
        <p:spPr/>
        <p:txBody>
          <a:bodyPr/>
          <a:lstStyle/>
          <a:p>
            <a:endParaRPr lang="ru-RU"/>
          </a:p>
        </p:txBody>
      </p:sp>
      <p:sp>
        <p:nvSpPr>
          <p:cNvPr id="7" name="Содержимое 6"/>
          <p:cNvSpPr>
            <a:spLocks noGrp="1"/>
          </p:cNvSpPr>
          <p:nvPr>
            <p:ph sz="quarter" idx="4"/>
          </p:nvPr>
        </p:nvSpPr>
        <p:spPr/>
        <p:txBody>
          <a:bodyPr/>
          <a:lstStyle/>
          <a:p>
            <a:endParaRPr lang="ru-RU"/>
          </a:p>
        </p:txBody>
      </p:sp>
      <p:pic>
        <p:nvPicPr>
          <p:cNvPr id="12290" name="Picture 2" descr="http://medznate.ru/tw_refs/52/51083/51083_html_6331a2f2.png"/>
          <p:cNvPicPr>
            <a:picLocks noChangeAspect="1" noChangeArrowheads="1"/>
          </p:cNvPicPr>
          <p:nvPr/>
        </p:nvPicPr>
        <p:blipFill>
          <a:blip r:embed="rId2" cstate="print"/>
          <a:srcRect/>
          <a:stretch>
            <a:fillRect/>
          </a:stretch>
        </p:blipFill>
        <p:spPr bwMode="auto">
          <a:xfrm>
            <a:off x="4716016" y="1628800"/>
            <a:ext cx="3962400" cy="4608512"/>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ъект 2"/>
          <p:cNvSpPr>
            <a:spLocks noGrp="1"/>
          </p:cNvSpPr>
          <p:nvPr>
            <p:ph idx="4294967295"/>
          </p:nvPr>
        </p:nvSpPr>
        <p:spPr>
          <a:xfrm>
            <a:off x="395288" y="31750"/>
            <a:ext cx="8229600" cy="6565900"/>
          </a:xfrm>
        </p:spPr>
        <p:txBody>
          <a:bodyPr/>
          <a:lstStyle/>
          <a:p>
            <a:pPr marL="457200" indent="-457200">
              <a:buFontTx/>
              <a:buAutoNum type="arabicPeriod"/>
            </a:pPr>
            <a:r>
              <a:rPr lang="ru-RU" sz="2400" dirty="0" smtClean="0"/>
              <a:t>Прежде всего, поговорить с человеком</a:t>
            </a:r>
          </a:p>
          <a:p>
            <a:pPr marL="457200" indent="-457200">
              <a:buNone/>
            </a:pPr>
            <a:endParaRPr lang="ru-RU" sz="2400" dirty="0" smtClean="0"/>
          </a:p>
          <a:p>
            <a:pPr marL="457200" indent="-457200">
              <a:buFontTx/>
              <a:buAutoNum type="arabicPeriod" startAt="2"/>
            </a:pPr>
            <a:r>
              <a:rPr lang="ru-RU" sz="2400" dirty="0" smtClean="0"/>
              <a:t>Если </a:t>
            </a:r>
            <a:r>
              <a:rPr lang="ru-RU" sz="2400" dirty="0"/>
              <a:t> </a:t>
            </a:r>
            <a:r>
              <a:rPr lang="ru-RU" sz="2400" dirty="0" smtClean="0"/>
              <a:t>человек захочет поговорить с вами о своем состоянии и о причинах такой подавленности, выслушайте очень внимательно и бережно. </a:t>
            </a:r>
          </a:p>
          <a:p>
            <a:pPr marL="457200" indent="-457200">
              <a:buNone/>
            </a:pPr>
            <a:endParaRPr lang="ru-RU" sz="2400" dirty="0" smtClean="0"/>
          </a:p>
          <a:p>
            <a:pPr marL="0" indent="0">
              <a:buFontTx/>
              <a:buNone/>
            </a:pPr>
            <a:r>
              <a:rPr lang="ru-RU" sz="2400" dirty="0"/>
              <a:t>3</a:t>
            </a:r>
            <a:r>
              <a:rPr lang="ru-RU" sz="2400" dirty="0" smtClean="0"/>
              <a:t>. Если студент не хочет обсуждать происходящее с вами (это случается довольно часто в силу специфики возраста, а не ваших отношений), подумайте и предложите ему поговорить с кем-то другим, кому он доверяет. </a:t>
            </a:r>
          </a:p>
          <a:p>
            <a:pPr marL="0" indent="0">
              <a:buFontTx/>
              <a:buNone/>
            </a:pPr>
            <a:endParaRPr lang="ru-RU" sz="2400" dirty="0" smtClean="0"/>
          </a:p>
          <a:p>
            <a:pPr marL="0" indent="0">
              <a:buFontTx/>
              <a:buNone/>
            </a:pPr>
            <a:r>
              <a:rPr lang="ru-RU" sz="2400" dirty="0"/>
              <a:t>4</a:t>
            </a:r>
            <a:r>
              <a:rPr lang="ru-RU" sz="2400" dirty="0" smtClean="0"/>
              <a:t>.  Организуйте встречу с родителями студента, состояние которого вызывает у Вас беспокойство. Обратите внимание родителей.</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Рекомендации  для </a:t>
            </a:r>
            <a:r>
              <a:rPr lang="ru-RU" dirty="0"/>
              <a:t> </a:t>
            </a:r>
            <a:r>
              <a:rPr lang="ru-RU" dirty="0" smtClean="0"/>
              <a:t>педагогов</a:t>
            </a:r>
            <a:endParaRPr lang="ru-RU" dirty="0"/>
          </a:p>
        </p:txBody>
      </p:sp>
      <p:sp>
        <p:nvSpPr>
          <p:cNvPr id="3" name="Содержимое 2"/>
          <p:cNvSpPr>
            <a:spLocks noGrp="1"/>
          </p:cNvSpPr>
          <p:nvPr>
            <p:ph idx="1"/>
          </p:nvPr>
        </p:nvSpPr>
        <p:spPr/>
        <p:txBody>
          <a:bodyPr>
            <a:normAutofit/>
          </a:bodyPr>
          <a:lstStyle/>
          <a:p>
            <a:pPr>
              <a:buNone/>
            </a:pPr>
            <a:r>
              <a:rPr lang="ru-RU" dirty="0" smtClean="0"/>
              <a:t>1.Будьте внимательны к симптомам депрессии и стресса у студента.</a:t>
            </a:r>
          </a:p>
          <a:p>
            <a:pPr>
              <a:buNone/>
            </a:pPr>
            <a:r>
              <a:rPr lang="ru-RU" dirty="0" smtClean="0"/>
              <a:t>2. Не считайте. Что человек не способен решиться на самоубийство.</a:t>
            </a:r>
          </a:p>
          <a:p>
            <a:pPr>
              <a:buNone/>
            </a:pPr>
            <a:endParaRPr lang="ru-RU"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0"/>
            <a:ext cx="8229600" cy="6597352"/>
          </a:xfrm>
        </p:spPr>
        <p:txBody>
          <a:bodyPr>
            <a:normAutofit fontScale="70000" lnSpcReduction="20000"/>
          </a:bodyPr>
          <a:lstStyle/>
          <a:p>
            <a:endParaRPr lang="ru-RU" dirty="0"/>
          </a:p>
          <a:p>
            <a:r>
              <a:rPr lang="ru-RU" dirty="0"/>
              <a:t>внимательно слушать собеседника, так как подростки очень часто страдают от одиночества и невозможности излить перед кем-то свою душу; </a:t>
            </a:r>
          </a:p>
          <a:p>
            <a:r>
              <a:rPr lang="ru-RU" dirty="0" smtClean="0"/>
              <a:t> </a:t>
            </a:r>
            <a:r>
              <a:rPr lang="ru-RU" dirty="0"/>
              <a:t>правильно формулировать вопросы, спокойно и доходчиво расспрашивая о сути тревожащей ситуации и о том, какая помощь необходима; </a:t>
            </a:r>
          </a:p>
          <a:p>
            <a:r>
              <a:rPr lang="ru-RU" dirty="0" smtClean="0"/>
              <a:t> </a:t>
            </a:r>
            <a:r>
              <a:rPr lang="ru-RU" dirty="0"/>
              <a:t>не выражать удивления от услышанного и не осуждать </a:t>
            </a:r>
            <a:r>
              <a:rPr lang="ru-RU" dirty="0" smtClean="0"/>
              <a:t>студента  </a:t>
            </a:r>
            <a:r>
              <a:rPr lang="ru-RU" dirty="0"/>
              <a:t>за любые, самые шокирующие высказывания; </a:t>
            </a:r>
          </a:p>
          <a:p>
            <a:r>
              <a:rPr lang="ru-RU" dirty="0" smtClean="0"/>
              <a:t> </a:t>
            </a:r>
            <a:r>
              <a:rPr lang="ru-RU" dirty="0"/>
              <a:t>не спорить и не настаивать на том, что его беда ничтожна, ему живется лучше других, поскольку высказывания типа «у всех есть такие же проблемы» заставляют </a:t>
            </a:r>
            <a:r>
              <a:rPr lang="ru-RU" dirty="0" smtClean="0"/>
              <a:t>человека </a:t>
            </a:r>
            <a:r>
              <a:rPr lang="ru-RU" dirty="0"/>
              <a:t>ощущать себя еще более ненужным и бесполезным; </a:t>
            </a:r>
          </a:p>
          <a:p>
            <a:r>
              <a:rPr lang="ru-RU" dirty="0" smtClean="0"/>
              <a:t> </a:t>
            </a:r>
            <a:r>
              <a:rPr lang="ru-RU" dirty="0"/>
              <a:t>постараться изменить романтическо-трагедийный ореол представлений подростка о собственной смерти; </a:t>
            </a:r>
          </a:p>
          <a:p>
            <a:r>
              <a:rPr lang="ru-RU" dirty="0" smtClean="0"/>
              <a:t> </a:t>
            </a:r>
            <a:r>
              <a:rPr lang="ru-RU" dirty="0"/>
              <a:t>не предлагать неоправданных утешений, поскольку подростки зачастую не способны принять советы, но подчеркнуть временный характер проблемы; </a:t>
            </a:r>
          </a:p>
          <a:p>
            <a:r>
              <a:rPr lang="ru-RU" dirty="0" smtClean="0"/>
              <a:t> </a:t>
            </a:r>
            <a:r>
              <a:rPr lang="ru-RU" dirty="0"/>
              <a:t>одновременно стремиться вселить в подростка надежду, которая, однако, привести конструктивные способы ее решения; должна быть реалистичной и направленной на укрепление его сил и возможностей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ou118.omsk.obr55.ru/files/2016/11/1-1.jpg"/>
          <p:cNvPicPr>
            <a:picLocks noChangeAspect="1" noChangeArrowheads="1"/>
          </p:cNvPicPr>
          <p:nvPr/>
        </p:nvPicPr>
        <p:blipFill>
          <a:blip r:embed="rId2" cstate="print"/>
          <a:srcRect/>
          <a:stretch>
            <a:fillRect/>
          </a:stretch>
        </p:blipFill>
        <p:spPr bwMode="auto">
          <a:xfrm>
            <a:off x="2123728" y="1700808"/>
            <a:ext cx="4895453" cy="364767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900igr.net/datas/obg/Detskij-suitsid/0002-002-Rossija-nakhoditsja-na-shestom-meste-v-mire-po-obschemu-urovnju-suitsidov.jpg"/>
          <p:cNvPicPr>
            <a:picLocks noChangeAspect="1" noChangeArrowheads="1"/>
          </p:cNvPicPr>
          <p:nvPr/>
        </p:nvPicPr>
        <p:blipFill>
          <a:blip r:embed="rId2" cstate="print"/>
          <a:srcRect/>
          <a:stretch>
            <a:fillRect/>
          </a:stretch>
        </p:blipFill>
        <p:spPr bwMode="auto">
          <a:xfrm>
            <a:off x="-252536" y="0"/>
            <a:ext cx="9144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3"/>
          <p:cNvSpPr>
            <a:spLocks noGrp="1"/>
          </p:cNvSpPr>
          <p:nvPr>
            <p:ph type="title"/>
          </p:nvPr>
        </p:nvSpPr>
        <p:spPr/>
        <p:txBody>
          <a:bodyPr>
            <a:normAutofit fontScale="90000"/>
          </a:bodyPr>
          <a:lstStyle/>
          <a:p>
            <a:r>
              <a:rPr lang="ru-RU" sz="2800" b="1" i="1" smtClean="0"/>
              <a:t>Суицид – акт лишения себя жизни, при котором человек действует целенаправленно, преднамеренно, осознанно</a:t>
            </a:r>
            <a:endParaRPr lang="ru-RU" sz="2800" smtClean="0"/>
          </a:p>
        </p:txBody>
      </p:sp>
      <p:sp>
        <p:nvSpPr>
          <p:cNvPr id="2051" name="Объект 4"/>
          <p:cNvSpPr>
            <a:spLocks noGrp="1"/>
          </p:cNvSpPr>
          <p:nvPr>
            <p:ph sz="half" idx="1"/>
          </p:nvPr>
        </p:nvSpPr>
        <p:spPr>
          <a:xfrm>
            <a:off x="457200" y="2060575"/>
            <a:ext cx="4038600" cy="4065588"/>
          </a:xfrm>
        </p:spPr>
        <p:txBody>
          <a:bodyPr/>
          <a:lstStyle/>
          <a:p>
            <a:r>
              <a:rPr lang="ru-RU" b="1" smtClean="0"/>
              <a:t>Психологический смысл суицида</a:t>
            </a:r>
            <a:r>
              <a:rPr lang="ru-RU" smtClean="0"/>
              <a:t> – отреагирование аффекта, снятие эмоционального напряжения</a:t>
            </a:r>
          </a:p>
          <a:p>
            <a:endParaRPr lang="ru-RU" b="1" smtClean="0"/>
          </a:p>
        </p:txBody>
      </p:sp>
      <p:sp>
        <p:nvSpPr>
          <p:cNvPr id="2052" name="Объект 5"/>
          <p:cNvSpPr>
            <a:spLocks noGrp="1"/>
          </p:cNvSpPr>
          <p:nvPr>
            <p:ph sz="half" idx="2"/>
          </p:nvPr>
        </p:nvSpPr>
        <p:spPr>
          <a:xfrm>
            <a:off x="4648200" y="2060575"/>
            <a:ext cx="4038600" cy="4065588"/>
          </a:xfrm>
        </p:spPr>
        <p:txBody>
          <a:bodyPr/>
          <a:lstStyle/>
          <a:p>
            <a:r>
              <a:rPr lang="ru-RU" sz="2000" b="1" smtClean="0"/>
              <a:t>Формы суицидальной активности</a:t>
            </a:r>
            <a:r>
              <a:rPr lang="ru-RU" sz="2000" smtClean="0"/>
              <a:t/>
            </a:r>
            <a:br>
              <a:rPr lang="ru-RU" sz="2000" smtClean="0"/>
            </a:br>
            <a:r>
              <a:rPr lang="ru-RU" sz="2000" smtClean="0"/>
              <a:t>-  суицидальные мысли: </a:t>
            </a:r>
            <a:br>
              <a:rPr lang="ru-RU" sz="2000" smtClean="0"/>
            </a:br>
            <a:r>
              <a:rPr lang="ru-RU" sz="2000" smtClean="0"/>
              <a:t>-  суицидальные попытки</a:t>
            </a:r>
            <a:br>
              <a:rPr lang="ru-RU" sz="2000" smtClean="0"/>
            </a:br>
            <a:r>
              <a:rPr lang="ru-RU" sz="2000" smtClean="0"/>
              <a:t>-  завершенный суицид</a:t>
            </a:r>
            <a:br>
              <a:rPr lang="ru-RU" sz="2000" smtClean="0"/>
            </a:br>
            <a:r>
              <a:rPr lang="ru-RU" sz="2000" smtClean="0"/>
              <a:t/>
            </a:r>
            <a:br>
              <a:rPr lang="ru-RU" sz="2000" smtClean="0"/>
            </a:br>
            <a:r>
              <a:rPr lang="ru-RU" sz="2000" b="1" smtClean="0"/>
              <a:t>Виды суицидального поведения</a:t>
            </a:r>
            <a:r>
              <a:rPr lang="ru-RU" sz="2000" smtClean="0"/>
              <a:t/>
            </a:r>
            <a:br>
              <a:rPr lang="ru-RU" sz="2000" smtClean="0"/>
            </a:br>
            <a:r>
              <a:rPr lang="ru-RU" sz="2000" smtClean="0"/>
              <a:t> - демонстративно – шантажное </a:t>
            </a:r>
            <a:br>
              <a:rPr lang="ru-RU" sz="2000" smtClean="0"/>
            </a:br>
            <a:r>
              <a:rPr lang="ru-RU" sz="2000" smtClean="0"/>
              <a:t>- самоповреждающее </a:t>
            </a:r>
            <a:br>
              <a:rPr lang="ru-RU" sz="2000" smtClean="0"/>
            </a:br>
            <a:r>
              <a:rPr lang="ru-RU" sz="2000" smtClean="0"/>
              <a:t>- истинное </a:t>
            </a:r>
            <a:r>
              <a:rPr lang="ru-RU" smtClean="0"/>
              <a:t/>
            </a:r>
            <a:br>
              <a:rPr lang="ru-RU" smtClean="0"/>
            </a:br>
            <a:endParaRPr lang="ru-RU"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idx="4294967295"/>
          </p:nvPr>
        </p:nvSpPr>
        <p:spPr>
          <a:xfrm>
            <a:off x="0" y="274638"/>
            <a:ext cx="8229600" cy="1143000"/>
          </a:xfrm>
        </p:spPr>
        <p:txBody>
          <a:bodyPr>
            <a:normAutofit fontScale="90000"/>
          </a:bodyPr>
          <a:lstStyle/>
          <a:p>
            <a:r>
              <a:rPr lang="ru-RU" dirty="0" smtClean="0"/>
              <a:t>Что в поведении студента должно насторожить педагога?</a:t>
            </a:r>
            <a:endParaRPr lang="ru-RU" dirty="0"/>
          </a:p>
        </p:txBody>
      </p:sp>
      <p:pic>
        <p:nvPicPr>
          <p:cNvPr id="30722" name="Picture 2" descr="http://www.metod-kopilka.ru/images/doc/34/28787/img7.jpg"/>
          <p:cNvPicPr>
            <a:picLocks noChangeAspect="1" noChangeArrowheads="1"/>
          </p:cNvPicPr>
          <p:nvPr/>
        </p:nvPicPr>
        <p:blipFill>
          <a:blip r:embed="rId2" cstate="print"/>
          <a:srcRect/>
          <a:stretch>
            <a:fillRect/>
          </a:stretch>
        </p:blipFill>
        <p:spPr bwMode="auto">
          <a:xfrm>
            <a:off x="1691680" y="1844824"/>
            <a:ext cx="5472608" cy="469776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Словесные признаки</a:t>
            </a:r>
            <a:endParaRPr lang="ru-RU" dirty="0"/>
          </a:p>
        </p:txBody>
      </p:sp>
      <p:sp>
        <p:nvSpPr>
          <p:cNvPr id="3" name="Содержимое 2"/>
          <p:cNvSpPr>
            <a:spLocks noGrp="1"/>
          </p:cNvSpPr>
          <p:nvPr>
            <p:ph idx="1"/>
          </p:nvPr>
        </p:nvSpPr>
        <p:spPr/>
        <p:txBody>
          <a:bodyPr/>
          <a:lstStyle/>
          <a:p>
            <a:pPr marL="0" indent="0"/>
            <a:r>
              <a:rPr lang="ru-RU" dirty="0" smtClean="0"/>
              <a:t>Ребенок прямо или косвенно говорит о желании умереть или убить себя или о нежелании продолжать жизнь. Разговоры о нежелании жить – попытка привлечь ваше внимание к себе и своим проблемам.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260648"/>
            <a:ext cx="7560840" cy="5909310"/>
          </a:xfrm>
          <a:prstGeom prst="rect">
            <a:avLst/>
          </a:prstGeom>
        </p:spPr>
        <p:txBody>
          <a:bodyPr wrap="square">
            <a:spAutoFit/>
          </a:bodyPr>
          <a:lstStyle/>
          <a:p>
            <a:endParaRPr lang="ru-RU" dirty="0" smtClean="0"/>
          </a:p>
          <a:p>
            <a:r>
              <a:rPr lang="ru-RU" sz="2000" dirty="0" smtClean="0"/>
              <a:t>Подросток, готовящийся совершить самоубийство, часто говорит о своём душевном состоянии:</a:t>
            </a:r>
          </a:p>
          <a:p>
            <a:endParaRPr lang="ru-RU" sz="2000" dirty="0" smtClean="0"/>
          </a:p>
          <a:p>
            <a:r>
              <a:rPr lang="ru-RU" sz="2000" dirty="0" smtClean="0"/>
              <a:t> - прямо говорит о смерти: «Я собираюсь покончить с собой», «Я не могу так дальше жить»; </a:t>
            </a:r>
          </a:p>
          <a:p>
            <a:endParaRPr lang="ru-RU" sz="2000" dirty="0" smtClean="0"/>
          </a:p>
          <a:p>
            <a:pPr>
              <a:buFontTx/>
              <a:buChar char="-"/>
            </a:pPr>
            <a:r>
              <a:rPr lang="ru-RU" sz="2000" dirty="0" smtClean="0"/>
              <a:t>косвенно намекает о своём намерении: «Я больше не буду ни для кого проблемой», «Тебе больше не придётся обо мне волноваться»;</a:t>
            </a:r>
          </a:p>
          <a:p>
            <a:endParaRPr lang="ru-RU" sz="2000" dirty="0" smtClean="0"/>
          </a:p>
          <a:p>
            <a:pPr>
              <a:buFontTx/>
              <a:buChar char="-"/>
            </a:pPr>
            <a:r>
              <a:rPr lang="ru-RU" sz="2000" dirty="0" smtClean="0"/>
              <a:t>много шутит на тему самоубийства;</a:t>
            </a:r>
          </a:p>
          <a:p>
            <a:endParaRPr lang="ru-RU" sz="2000" dirty="0" smtClean="0"/>
          </a:p>
          <a:p>
            <a:r>
              <a:rPr lang="ru-RU" sz="2000" dirty="0" smtClean="0"/>
              <a:t>- проявляет нездоровую заинтересованность вопросами смерти.</a:t>
            </a:r>
          </a:p>
          <a:p>
            <a:endParaRPr lang="ru-RU" sz="2000" dirty="0" smtClean="0"/>
          </a:p>
          <a:p>
            <a:r>
              <a:rPr lang="ru-RU" sz="2000" b="1" i="1" dirty="0" smtClean="0"/>
              <a:t>Бытует миф, что если человек говорит об этом, то значит, этого не сделает. Однако это не так! Отчаявшийся подросток, на которого не обращают внимания, вполне может довести свое намерение до конца</a:t>
            </a:r>
            <a:endParaRPr lang="ru-RU"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p:txBody>
          <a:bodyPr/>
          <a:lstStyle/>
          <a:p>
            <a:r>
              <a:rPr lang="ru-RU" smtClean="0"/>
              <a:t>Поведенческие признаки</a:t>
            </a:r>
          </a:p>
        </p:txBody>
      </p:sp>
      <p:sp>
        <p:nvSpPr>
          <p:cNvPr id="5123" name="Объект 2"/>
          <p:cNvSpPr>
            <a:spLocks noGrp="1"/>
          </p:cNvSpPr>
          <p:nvPr>
            <p:ph idx="1"/>
          </p:nvPr>
        </p:nvSpPr>
        <p:spPr>
          <a:xfrm>
            <a:off x="457200" y="1125538"/>
            <a:ext cx="8229600" cy="5000625"/>
          </a:xfrm>
        </p:spPr>
        <p:txBody>
          <a:bodyPr/>
          <a:lstStyle/>
          <a:p>
            <a:pPr marL="0" indent="0">
              <a:buFontTx/>
              <a:buNone/>
            </a:pPr>
            <a:r>
              <a:rPr lang="ru-RU" sz="2000" b="1" u="sng" dirty="0" smtClean="0"/>
              <a:t>Студент может:</a:t>
            </a:r>
          </a:p>
          <a:p>
            <a:pPr marL="0" indent="0">
              <a:buFontTx/>
              <a:buNone/>
            </a:pPr>
            <a:r>
              <a:rPr lang="ru-RU" sz="2000" dirty="0" smtClean="0"/>
              <a:t> 1.Раздавать другим вещи, имеющие большую личную значимость, окончательно приводить в порядок дела, мириться с давними врагами;</a:t>
            </a:r>
          </a:p>
          <a:p>
            <a:pPr marL="0" indent="0">
              <a:buFontTx/>
              <a:buNone/>
            </a:pPr>
            <a:endParaRPr lang="ru-RU" sz="2000" dirty="0" smtClean="0"/>
          </a:p>
          <a:p>
            <a:pPr marL="0" indent="0">
              <a:buFontTx/>
              <a:buNone/>
            </a:pPr>
            <a:r>
              <a:rPr lang="ru-RU" sz="2000" dirty="0" smtClean="0"/>
              <a:t> 2. Демонстрировать радикальные перемены в поведении, такие как: - в еде - есть слишком мало или слишком много; - во сне - спать слишком мало или слишком много; - во внешнем виде - стать неряшливым; - в школьных привычках - пропускать занятия, не выполнять домашние задания, избегать общения с одноклассниками, проявлять раздражительность, угрюмость, находиться в подавленном настроении; - замкнуться от семьи и друзей; - быть чрезмерно деятельным или наоборот безразличным к окружающему миру; - ощущать попеременно то внезапную эйфорию, то приступы отчаяния; - проявлять признаки беспомощности, безнадёжности и отчаяния.</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457200" y="-100013"/>
            <a:ext cx="8229600" cy="1152526"/>
          </a:xfrm>
        </p:spPr>
        <p:txBody>
          <a:bodyPr/>
          <a:lstStyle/>
          <a:p>
            <a:r>
              <a:rPr lang="ru-RU" smtClean="0"/>
              <a:t>Ситуационные признаки</a:t>
            </a:r>
          </a:p>
        </p:txBody>
      </p:sp>
      <p:sp>
        <p:nvSpPr>
          <p:cNvPr id="3" name="Объект 2"/>
          <p:cNvSpPr>
            <a:spLocks noGrp="1"/>
          </p:cNvSpPr>
          <p:nvPr>
            <p:ph idx="1"/>
          </p:nvPr>
        </p:nvSpPr>
        <p:spPr>
          <a:xfrm>
            <a:off x="457200" y="1052513"/>
            <a:ext cx="8229600" cy="5073650"/>
          </a:xfrm>
        </p:spPr>
        <p:txBody>
          <a:bodyPr/>
          <a:lstStyle/>
          <a:p>
            <a:pPr marL="0" indent="0">
              <a:buFontTx/>
              <a:buNone/>
              <a:defRPr/>
            </a:pPr>
            <a:r>
              <a:rPr lang="ru-RU" sz="2400" i="1" u="sng" dirty="0" smtClean="0"/>
              <a:t>Человек  </a:t>
            </a:r>
            <a:r>
              <a:rPr lang="ru-RU" sz="2400" i="1" u="sng" dirty="0"/>
              <a:t>может решиться на самоубийство, если</a:t>
            </a:r>
            <a:r>
              <a:rPr lang="ru-RU" sz="2400" i="1" u="sng" dirty="0" smtClean="0"/>
              <a:t>:</a:t>
            </a:r>
          </a:p>
          <a:p>
            <a:pPr marL="0" indent="0">
              <a:buFontTx/>
              <a:buNone/>
              <a:defRPr/>
            </a:pPr>
            <a:r>
              <a:rPr lang="ru-RU" sz="2400" dirty="0" smtClean="0"/>
              <a:t> </a:t>
            </a:r>
            <a:r>
              <a:rPr lang="ru-RU" sz="2400" dirty="0"/>
              <a:t>- социально изолирован, чувствует себя отверженным; - живёт в нестабильном окружении (серьёзный кризис в семье; </a:t>
            </a:r>
            <a:r>
              <a:rPr lang="ru-RU" sz="2400" dirty="0" smtClean="0"/>
              <a:t>алкоголизм, </a:t>
            </a:r>
            <a:r>
              <a:rPr lang="ru-RU" sz="2400" dirty="0"/>
              <a:t>личная или семейная проблема); </a:t>
            </a:r>
            <a:endParaRPr lang="ru-RU" sz="2400" dirty="0" smtClean="0"/>
          </a:p>
          <a:p>
            <a:pPr>
              <a:buFontTx/>
              <a:buChar char="-"/>
              <a:defRPr/>
            </a:pPr>
            <a:r>
              <a:rPr lang="ru-RU" sz="2400" dirty="0" smtClean="0"/>
              <a:t>ощущает </a:t>
            </a:r>
            <a:r>
              <a:rPr lang="ru-RU" sz="2400" dirty="0"/>
              <a:t>себя жертвой насилия </a:t>
            </a:r>
            <a:r>
              <a:rPr lang="ru-RU" sz="2400" dirty="0" smtClean="0"/>
              <a:t>: </a:t>
            </a:r>
            <a:r>
              <a:rPr lang="ru-RU" sz="2400" dirty="0"/>
              <a:t>физического, сексуального или эмоционального</a:t>
            </a:r>
            <a:r>
              <a:rPr lang="ru-RU" sz="2400" dirty="0" smtClean="0"/>
              <a:t>;</a:t>
            </a:r>
          </a:p>
          <a:p>
            <a:pPr>
              <a:buFontTx/>
              <a:buChar char="-"/>
              <a:defRPr/>
            </a:pPr>
            <a:r>
              <a:rPr lang="ru-RU" sz="2400" dirty="0" smtClean="0"/>
              <a:t>предпринимал </a:t>
            </a:r>
            <a:r>
              <a:rPr lang="ru-RU" sz="2400" dirty="0"/>
              <a:t>раньше попытки самоубийства; </a:t>
            </a:r>
            <a:r>
              <a:rPr lang="ru-RU" sz="2400" dirty="0" smtClean="0"/>
              <a:t>имеет </a:t>
            </a:r>
            <a:r>
              <a:rPr lang="ru-RU" sz="2400" dirty="0"/>
              <a:t>склонность к суициду вследствие того, что он совершился кем-то из друзей, знакомых или членов семьи; </a:t>
            </a:r>
            <a:endParaRPr lang="ru-RU" sz="2400" dirty="0" smtClean="0"/>
          </a:p>
          <a:p>
            <a:pPr>
              <a:buFontTx/>
              <a:buChar char="-"/>
              <a:defRPr/>
            </a:pPr>
            <a:r>
              <a:rPr lang="ru-RU" sz="2400" dirty="0" smtClean="0"/>
              <a:t>- </a:t>
            </a:r>
            <a:r>
              <a:rPr lang="ru-RU" sz="2400" dirty="0"/>
              <a:t>перенёс тяжёлую потерю (смерть кого-то из близких, развод родителей); </a:t>
            </a:r>
            <a:endParaRPr lang="ru-RU" sz="2400" dirty="0" smtClean="0"/>
          </a:p>
          <a:p>
            <a:pPr>
              <a:buFontTx/>
              <a:buChar char="-"/>
              <a:defRPr/>
            </a:pPr>
            <a:r>
              <a:rPr lang="ru-RU" sz="2400" dirty="0" smtClean="0"/>
              <a:t>- </a:t>
            </a:r>
            <a:r>
              <a:rPr lang="ru-RU" sz="2400" dirty="0"/>
              <a:t>слишком критически относится к себе.</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7355" y="321052"/>
            <a:ext cx="8047038" cy="5386090"/>
          </a:xfrm>
          <a:prstGeom prst="rect">
            <a:avLst/>
          </a:prstGeom>
        </p:spPr>
        <p:txBody>
          <a:bodyPr wrap="square">
            <a:spAutoFit/>
          </a:bodyPr>
          <a:lstStyle/>
          <a:p>
            <a:pPr algn="ctr">
              <a:defRPr/>
            </a:pPr>
            <a:r>
              <a:rPr lang="ru-RU" sz="3200" b="1" dirty="0"/>
              <a:t>Опасные ситуации, на которые надо обратить особое </a:t>
            </a:r>
            <a:r>
              <a:rPr lang="ru-RU" sz="3200" b="1" dirty="0" smtClean="0"/>
              <a:t>внимание</a:t>
            </a:r>
            <a:endParaRPr lang="ru-RU" sz="2000" dirty="0"/>
          </a:p>
          <a:p>
            <a:pPr lvl="1">
              <a:defRPr/>
            </a:pPr>
            <a:endParaRPr lang="ru-RU" sz="2000" dirty="0"/>
          </a:p>
          <a:p>
            <a:pPr marL="800100" lvl="1" indent="-342900">
              <a:buFont typeface="Arial" pitchFamily="34" charset="0"/>
              <a:buChar char="•"/>
              <a:defRPr/>
            </a:pPr>
            <a:r>
              <a:rPr lang="ru-RU" sz="2000" dirty="0"/>
              <a:t>Ссора или острый конфликт со значимыми взрослыми.</a:t>
            </a:r>
          </a:p>
          <a:p>
            <a:pPr marL="800100" lvl="1" indent="-342900">
              <a:buFont typeface="Arial" pitchFamily="34" charset="0"/>
              <a:buChar char="•"/>
              <a:defRPr/>
            </a:pPr>
            <a:r>
              <a:rPr lang="ru-RU" sz="2000" dirty="0"/>
              <a:t>Несчастная любовь или разрыв романтических отношений.</a:t>
            </a:r>
          </a:p>
          <a:p>
            <a:pPr marL="800100" lvl="1" indent="-342900">
              <a:buFont typeface="Arial" pitchFamily="34" charset="0"/>
              <a:buChar char="•"/>
              <a:defRPr/>
            </a:pPr>
            <a:r>
              <a:rPr lang="ru-RU" sz="2000" dirty="0"/>
              <a:t>Отвержение сверстников, травля (в том числе в социальных сетях).</a:t>
            </a:r>
          </a:p>
          <a:p>
            <a:pPr marL="800100" lvl="1" indent="-342900">
              <a:buFont typeface="Arial" pitchFamily="34" charset="0"/>
              <a:buChar char="•"/>
              <a:defRPr/>
            </a:pPr>
            <a:r>
              <a:rPr lang="ru-RU" sz="2000" dirty="0"/>
              <a:t>Объективно тяжелая жизненная ситуация (потеря близкого человека, резкое общественное отвержение, тяжелое заболевание).</a:t>
            </a:r>
          </a:p>
          <a:p>
            <a:pPr marL="800100" lvl="1" indent="-342900">
              <a:buFont typeface="Arial" pitchFamily="34" charset="0"/>
              <a:buChar char="•"/>
              <a:defRPr/>
            </a:pPr>
            <a:r>
              <a:rPr lang="ru-RU" sz="2000" dirty="0"/>
              <a:t>Личная неудача подростка на фоне высокой значимости и ценности социального успеха (особенно в семье).</a:t>
            </a:r>
          </a:p>
          <a:p>
            <a:pPr marL="800100" lvl="1" indent="-342900">
              <a:buFont typeface="Arial" pitchFamily="34" charset="0"/>
              <a:buChar char="•"/>
              <a:defRPr/>
            </a:pPr>
            <a:r>
              <a:rPr lang="ru-RU" sz="2000" dirty="0"/>
              <a:t>Нестабильная семейная ситуация (развод родителей, конфликты, ситуации насилия).</a:t>
            </a:r>
          </a:p>
          <a:p>
            <a:pPr marL="800100" lvl="1" indent="-342900">
              <a:buFont typeface="Arial" pitchFamily="34" charset="0"/>
              <a:buChar char="•"/>
              <a:defRPr/>
            </a:pPr>
            <a:r>
              <a:rPr lang="ru-RU" sz="2000" dirty="0"/>
              <a:t>Резкое изменение социального окружения (например, в результате смены места жительства).</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 Office">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784</Words>
  <Application>Microsoft Office PowerPoint</Application>
  <PresentationFormat>Экран (4:3)</PresentationFormat>
  <Paragraphs>73</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Профилактика суицидального поведения</vt:lpstr>
      <vt:lpstr>Слайд 2</vt:lpstr>
      <vt:lpstr>Суицид – акт лишения себя жизни, при котором человек действует целенаправленно, преднамеренно, осознанно</vt:lpstr>
      <vt:lpstr>Что в поведении студента должно насторожить педагога?</vt:lpstr>
      <vt:lpstr>Словесные признаки</vt:lpstr>
      <vt:lpstr>Слайд 6</vt:lpstr>
      <vt:lpstr>Поведенческие признаки</vt:lpstr>
      <vt:lpstr>Ситуационные признаки</vt:lpstr>
      <vt:lpstr>Слайд 9</vt:lpstr>
      <vt:lpstr>Слайд 10</vt:lpstr>
      <vt:lpstr>Мотивы суицидального поведения </vt:lpstr>
      <vt:lpstr>Что делать педагогам , если они обнаружили опасность? </vt:lpstr>
      <vt:lpstr>Слайд 13</vt:lpstr>
      <vt:lpstr>Рекомендации  для  педагогов</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Профилактика суицидального поведения</dc:title>
  <dc:creator>ГБОУ СПО МОТОТ</dc:creator>
  <cp:lastModifiedBy>ГБОУ СПО МОТОТ</cp:lastModifiedBy>
  <cp:revision>8</cp:revision>
  <dcterms:created xsi:type="dcterms:W3CDTF">2016-12-14T08:58:49Z</dcterms:created>
  <dcterms:modified xsi:type="dcterms:W3CDTF">2016-12-14T09:38:20Z</dcterms:modified>
</cp:coreProperties>
</file>