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9"/>
  </p:notesMasterIdLst>
  <p:sldIdLst>
    <p:sldId id="256" r:id="rId8"/>
    <p:sldId id="257" r:id="rId9"/>
    <p:sldId id="261" r:id="rId10"/>
    <p:sldId id="258" r:id="rId11"/>
    <p:sldId id="287" r:id="rId12"/>
    <p:sldId id="265" r:id="rId13"/>
    <p:sldId id="288" r:id="rId14"/>
    <p:sldId id="270" r:id="rId15"/>
    <p:sldId id="271" r:id="rId16"/>
    <p:sldId id="275" r:id="rId17"/>
    <p:sldId id="276" r:id="rId18"/>
    <p:sldId id="277" r:id="rId19"/>
    <p:sldId id="272" r:id="rId20"/>
    <p:sldId id="299" r:id="rId21"/>
    <p:sldId id="296" r:id="rId22"/>
    <p:sldId id="305" r:id="rId23"/>
    <p:sldId id="303" r:id="rId24"/>
    <p:sldId id="304" r:id="rId25"/>
    <p:sldId id="297" r:id="rId26"/>
    <p:sldId id="298" r:id="rId27"/>
    <p:sldId id="302" r:id="rId28"/>
    <p:sldId id="306" r:id="rId29"/>
    <p:sldId id="280" r:id="rId30"/>
    <p:sldId id="282" r:id="rId31"/>
    <p:sldId id="283" r:id="rId32"/>
    <p:sldId id="300" r:id="rId33"/>
    <p:sldId id="284" r:id="rId34"/>
    <p:sldId id="285" r:id="rId35"/>
    <p:sldId id="301" r:id="rId36"/>
    <p:sldId id="286" r:id="rId37"/>
    <p:sldId id="289" r:id="rId3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>
      <p:cViewPr varScale="1">
        <p:scale>
          <a:sx n="72" d="100"/>
          <a:sy n="7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778D4-2917-4766-8776-B022D39547EF}" type="doc">
      <dgm:prSet loTypeId="urn:microsoft.com/office/officeart/2005/8/layout/radial3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ru-RU"/>
        </a:p>
      </dgm:t>
    </dgm:pt>
    <dgm:pt modelId="{59FEC3E6-A5D1-4E5E-8343-BB403769B93E}" type="pres">
      <dgm:prSet presAssocID="{C68778D4-2917-4766-8776-B022D39547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6C836-40D6-4E46-A076-336C770F0CAD}" type="pres">
      <dgm:prSet presAssocID="{C68778D4-2917-4766-8776-B022D39547EF}" presName="radial" presStyleCnt="0">
        <dgm:presLayoutVars>
          <dgm:animLvl val="ctr"/>
        </dgm:presLayoutVars>
      </dgm:prSet>
      <dgm:spPr/>
    </dgm:pt>
  </dgm:ptLst>
  <dgm:cxnLst>
    <dgm:cxn modelId="{45751A3B-988C-48C5-B841-F6B2462EAE30}" type="presOf" srcId="{C68778D4-2917-4766-8776-B022D39547EF}" destId="{59FEC3E6-A5D1-4E5E-8343-BB403769B93E}" srcOrd="0" destOrd="0" presId="urn:microsoft.com/office/officeart/2005/8/layout/radial3"/>
    <dgm:cxn modelId="{C6471E33-058F-4617-9682-78B85831B61F}" type="presParOf" srcId="{59FEC3E6-A5D1-4E5E-8343-BB403769B93E}" destId="{3DE6C836-40D6-4E46-A076-336C770F0CAD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F3A9A-1D5A-4484-9F39-1AE08D7A0E37}" type="doc">
      <dgm:prSet loTypeId="urn:microsoft.com/office/officeart/2005/8/layout/pyramid2" loCatId="pyramid" qsTypeId="urn:microsoft.com/office/officeart/2005/8/quickstyle/3d2" qsCatId="3D" csTypeId="urn:microsoft.com/office/officeart/2005/8/colors/colorful1#1" csCatId="colorful" phldr="1"/>
      <dgm:spPr/>
    </dgm:pt>
    <dgm:pt modelId="{DD9433F4-879A-4D29-9089-B5564A84978C}">
      <dgm:prSet phldrT="[Текст]" custT="1"/>
      <dgm:spPr/>
      <dgm:t>
        <a:bodyPr/>
        <a:lstStyle/>
        <a:p>
          <a:r>
            <a:rPr lang="ru-RU" sz="1600" dirty="0" smtClean="0"/>
            <a:t>обеспечивать </a:t>
          </a:r>
          <a:r>
            <a:rPr lang="ru-RU" sz="1600" b="1" dirty="0" smtClean="0"/>
            <a:t>качественную и эффективную подготовку </a:t>
          </a:r>
          <a:r>
            <a:rPr lang="ru-RU" sz="1600" dirty="0" smtClean="0"/>
            <a:t>квалифицированных рабочих (служащих) и специалистов среднего звена в соответствии с потребностями экономики и общества;</a:t>
          </a:r>
          <a:endParaRPr lang="ru-RU" sz="1600" dirty="0"/>
        </a:p>
      </dgm:t>
    </dgm:pt>
    <dgm:pt modelId="{8E51E944-C224-49EA-8183-327B165EFBBA}" type="parTrans" cxnId="{34EC4334-C633-49F5-8C87-3D89742CA936}">
      <dgm:prSet/>
      <dgm:spPr/>
      <dgm:t>
        <a:bodyPr/>
        <a:lstStyle/>
        <a:p>
          <a:endParaRPr lang="ru-RU"/>
        </a:p>
      </dgm:t>
    </dgm:pt>
    <dgm:pt modelId="{013CAF71-E15D-4949-90CB-55D31F59A7A9}" type="sibTrans" cxnId="{34EC4334-C633-49F5-8C87-3D89742CA936}">
      <dgm:prSet/>
      <dgm:spPr/>
      <dgm:t>
        <a:bodyPr/>
        <a:lstStyle/>
        <a:p>
          <a:endParaRPr lang="ru-RU"/>
        </a:p>
      </dgm:t>
    </dgm:pt>
    <dgm:pt modelId="{0CB13D3B-7DAE-4802-88AF-A9C704D2F8C0}">
      <dgm:prSet phldrT="[Текст]" custT="1"/>
      <dgm:spPr/>
      <dgm:t>
        <a:bodyPr/>
        <a:lstStyle/>
        <a:p>
          <a:r>
            <a:rPr lang="ru-RU" sz="2000" b="1" dirty="0" smtClean="0"/>
            <a:t>гибко реагировать </a:t>
          </a:r>
          <a:r>
            <a:rPr lang="ru-RU" sz="2000" dirty="0" smtClean="0"/>
            <a:t>на социально-экономические изменения;</a:t>
          </a:r>
          <a:endParaRPr lang="ru-RU" sz="2000" dirty="0"/>
        </a:p>
      </dgm:t>
    </dgm:pt>
    <dgm:pt modelId="{861F304A-A999-4FD8-BCBB-197E57B7C9C4}" type="parTrans" cxnId="{3586FCAD-39FD-409B-A25E-92B474E210F6}">
      <dgm:prSet/>
      <dgm:spPr/>
      <dgm:t>
        <a:bodyPr/>
        <a:lstStyle/>
        <a:p>
          <a:endParaRPr lang="ru-RU"/>
        </a:p>
      </dgm:t>
    </dgm:pt>
    <dgm:pt modelId="{D12639FF-265B-449B-895D-1EBE97E5B25C}" type="sibTrans" cxnId="{3586FCAD-39FD-409B-A25E-92B474E210F6}">
      <dgm:prSet/>
      <dgm:spPr/>
      <dgm:t>
        <a:bodyPr/>
        <a:lstStyle/>
        <a:p>
          <a:endParaRPr lang="ru-RU"/>
        </a:p>
      </dgm:t>
    </dgm:pt>
    <dgm:pt modelId="{A79B4CD6-D547-48EB-8B11-C964973CA4BD}">
      <dgm:prSet phldrT="[Текст]"/>
      <dgm:spPr/>
      <dgm:t>
        <a:bodyPr/>
        <a:lstStyle/>
        <a:p>
          <a:r>
            <a:rPr lang="ru-RU" dirty="0" smtClean="0"/>
            <a:t>предоставлять </a:t>
          </a:r>
          <a:r>
            <a:rPr lang="ru-RU" b="1" dirty="0" smtClean="0"/>
            <a:t>широкие возможности </a:t>
          </a:r>
          <a:r>
            <a:rPr lang="ru-RU" dirty="0" smtClean="0"/>
            <a:t>для различных слоев и групп населения в приобретении необходимых навыков и прикладных квалификаций на протяжении всей трудовой деятельности.</a:t>
          </a:r>
          <a:endParaRPr lang="ru-RU" dirty="0"/>
        </a:p>
      </dgm:t>
    </dgm:pt>
    <dgm:pt modelId="{8A9C4A98-AB37-4057-94A8-B498D673A60A}" type="parTrans" cxnId="{59D7226A-6503-4CA8-9104-105BEE64375C}">
      <dgm:prSet/>
      <dgm:spPr/>
      <dgm:t>
        <a:bodyPr/>
        <a:lstStyle/>
        <a:p>
          <a:endParaRPr lang="ru-RU"/>
        </a:p>
      </dgm:t>
    </dgm:pt>
    <dgm:pt modelId="{2A8C5030-8C28-47D3-9B61-4044839002BA}" type="sibTrans" cxnId="{59D7226A-6503-4CA8-9104-105BEE64375C}">
      <dgm:prSet/>
      <dgm:spPr/>
      <dgm:t>
        <a:bodyPr/>
        <a:lstStyle/>
        <a:p>
          <a:endParaRPr lang="ru-RU"/>
        </a:p>
      </dgm:t>
    </dgm:pt>
    <dgm:pt modelId="{33BC5970-EF99-4F3E-BF5F-1F662CADF991}" type="pres">
      <dgm:prSet presAssocID="{293F3A9A-1D5A-4484-9F39-1AE08D7A0E37}" presName="compositeShape" presStyleCnt="0">
        <dgm:presLayoutVars>
          <dgm:dir/>
          <dgm:resizeHandles/>
        </dgm:presLayoutVars>
      </dgm:prSet>
      <dgm:spPr/>
    </dgm:pt>
    <dgm:pt modelId="{48382544-3905-4196-A0F3-892AE2E1BB68}" type="pres">
      <dgm:prSet presAssocID="{293F3A9A-1D5A-4484-9F39-1AE08D7A0E37}" presName="pyramid" presStyleLbl="node1" presStyleIdx="0" presStyleCnt="1" custLinFactNeighborX="-35242" custLinFactNeighborY="-1613"/>
      <dgm:spPr/>
    </dgm:pt>
    <dgm:pt modelId="{B1E4355D-8C53-406A-80FA-A98A28B64FD4}" type="pres">
      <dgm:prSet presAssocID="{293F3A9A-1D5A-4484-9F39-1AE08D7A0E37}" presName="theList" presStyleCnt="0"/>
      <dgm:spPr/>
    </dgm:pt>
    <dgm:pt modelId="{F468E9B6-AE92-407C-8EF8-5183AEE25288}" type="pres">
      <dgm:prSet presAssocID="{DD9433F4-879A-4D29-9089-B5564A84978C}" presName="aNode" presStyleLbl="fgAcc1" presStyleIdx="0" presStyleCnt="3" custScaleX="18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DA47F-7F3B-4D1B-B0A0-21763FA7F7C1}" type="pres">
      <dgm:prSet presAssocID="{DD9433F4-879A-4D29-9089-B5564A84978C}" presName="aSpace" presStyleCnt="0"/>
      <dgm:spPr/>
    </dgm:pt>
    <dgm:pt modelId="{49C7627D-6957-408E-8E65-458238F2D8EF}" type="pres">
      <dgm:prSet presAssocID="{0CB13D3B-7DAE-4802-88AF-A9C704D2F8C0}" presName="aNode" presStyleLbl="fgAcc1" presStyleIdx="1" presStyleCnt="3" custScaleX="18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BF0C2-21EB-4E58-BD79-1FC5C24118C2}" type="pres">
      <dgm:prSet presAssocID="{0CB13D3B-7DAE-4802-88AF-A9C704D2F8C0}" presName="aSpace" presStyleCnt="0"/>
      <dgm:spPr/>
    </dgm:pt>
    <dgm:pt modelId="{A522EF50-BCC4-4753-8CBE-4F06C2AD2744}" type="pres">
      <dgm:prSet presAssocID="{A79B4CD6-D547-48EB-8B11-C964973CA4BD}" presName="aNode" presStyleLbl="fgAcc1" presStyleIdx="2" presStyleCnt="3" custScaleX="18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32397-C615-416E-B0D5-3EF1736767E8}" type="pres">
      <dgm:prSet presAssocID="{A79B4CD6-D547-48EB-8B11-C964973CA4BD}" presName="aSpace" presStyleCnt="0"/>
      <dgm:spPr/>
    </dgm:pt>
  </dgm:ptLst>
  <dgm:cxnLst>
    <dgm:cxn modelId="{3586FCAD-39FD-409B-A25E-92B474E210F6}" srcId="{293F3A9A-1D5A-4484-9F39-1AE08D7A0E37}" destId="{0CB13D3B-7DAE-4802-88AF-A9C704D2F8C0}" srcOrd="1" destOrd="0" parTransId="{861F304A-A999-4FD8-BCBB-197E57B7C9C4}" sibTransId="{D12639FF-265B-449B-895D-1EBE97E5B25C}"/>
    <dgm:cxn modelId="{34EC4334-C633-49F5-8C87-3D89742CA936}" srcId="{293F3A9A-1D5A-4484-9F39-1AE08D7A0E37}" destId="{DD9433F4-879A-4D29-9089-B5564A84978C}" srcOrd="0" destOrd="0" parTransId="{8E51E944-C224-49EA-8183-327B165EFBBA}" sibTransId="{013CAF71-E15D-4949-90CB-55D31F59A7A9}"/>
    <dgm:cxn modelId="{E54BE85B-5343-4A25-9426-E42C2DB4199A}" type="presOf" srcId="{A79B4CD6-D547-48EB-8B11-C964973CA4BD}" destId="{A522EF50-BCC4-4753-8CBE-4F06C2AD2744}" srcOrd="0" destOrd="0" presId="urn:microsoft.com/office/officeart/2005/8/layout/pyramid2"/>
    <dgm:cxn modelId="{1C783E52-E956-49E3-88CA-F4CA905855D9}" type="presOf" srcId="{DD9433F4-879A-4D29-9089-B5564A84978C}" destId="{F468E9B6-AE92-407C-8EF8-5183AEE25288}" srcOrd="0" destOrd="0" presId="urn:microsoft.com/office/officeart/2005/8/layout/pyramid2"/>
    <dgm:cxn modelId="{2DE2713C-97A1-4EF3-A7C9-CAF95FCE26A0}" type="presOf" srcId="{293F3A9A-1D5A-4484-9F39-1AE08D7A0E37}" destId="{33BC5970-EF99-4F3E-BF5F-1F662CADF991}" srcOrd="0" destOrd="0" presId="urn:microsoft.com/office/officeart/2005/8/layout/pyramid2"/>
    <dgm:cxn modelId="{59D7226A-6503-4CA8-9104-105BEE64375C}" srcId="{293F3A9A-1D5A-4484-9F39-1AE08D7A0E37}" destId="{A79B4CD6-D547-48EB-8B11-C964973CA4BD}" srcOrd="2" destOrd="0" parTransId="{8A9C4A98-AB37-4057-94A8-B498D673A60A}" sibTransId="{2A8C5030-8C28-47D3-9B61-4044839002BA}"/>
    <dgm:cxn modelId="{25968A3D-3639-43BB-AEB4-718A515AE9D4}" type="presOf" srcId="{0CB13D3B-7DAE-4802-88AF-A9C704D2F8C0}" destId="{49C7627D-6957-408E-8E65-458238F2D8EF}" srcOrd="0" destOrd="0" presId="urn:microsoft.com/office/officeart/2005/8/layout/pyramid2"/>
    <dgm:cxn modelId="{20B1F1BE-5BDD-4C30-890C-6B755BF6DA73}" type="presParOf" srcId="{33BC5970-EF99-4F3E-BF5F-1F662CADF991}" destId="{48382544-3905-4196-A0F3-892AE2E1BB68}" srcOrd="0" destOrd="0" presId="urn:microsoft.com/office/officeart/2005/8/layout/pyramid2"/>
    <dgm:cxn modelId="{21578AFB-F15C-424E-A790-C3D204EDEBF8}" type="presParOf" srcId="{33BC5970-EF99-4F3E-BF5F-1F662CADF991}" destId="{B1E4355D-8C53-406A-80FA-A98A28B64FD4}" srcOrd="1" destOrd="0" presId="urn:microsoft.com/office/officeart/2005/8/layout/pyramid2"/>
    <dgm:cxn modelId="{CADC7CC4-28E5-4C17-ABF1-852FAF0FAB4D}" type="presParOf" srcId="{B1E4355D-8C53-406A-80FA-A98A28B64FD4}" destId="{F468E9B6-AE92-407C-8EF8-5183AEE25288}" srcOrd="0" destOrd="0" presId="urn:microsoft.com/office/officeart/2005/8/layout/pyramid2"/>
    <dgm:cxn modelId="{94C582E0-A683-45B0-BB5C-FADAA171477C}" type="presParOf" srcId="{B1E4355D-8C53-406A-80FA-A98A28B64FD4}" destId="{B42DA47F-7F3B-4D1B-B0A0-21763FA7F7C1}" srcOrd="1" destOrd="0" presId="urn:microsoft.com/office/officeart/2005/8/layout/pyramid2"/>
    <dgm:cxn modelId="{91C09CE5-8CD6-49F6-BD41-9020F765FC08}" type="presParOf" srcId="{B1E4355D-8C53-406A-80FA-A98A28B64FD4}" destId="{49C7627D-6957-408E-8E65-458238F2D8EF}" srcOrd="2" destOrd="0" presId="urn:microsoft.com/office/officeart/2005/8/layout/pyramid2"/>
    <dgm:cxn modelId="{2C9894FB-C29A-44ED-A50E-CFE24FA0F094}" type="presParOf" srcId="{B1E4355D-8C53-406A-80FA-A98A28B64FD4}" destId="{C09BF0C2-21EB-4E58-BD79-1FC5C24118C2}" srcOrd="3" destOrd="0" presId="urn:microsoft.com/office/officeart/2005/8/layout/pyramid2"/>
    <dgm:cxn modelId="{1F4B375D-EE5D-47E3-9A93-E7C0FD4876F9}" type="presParOf" srcId="{B1E4355D-8C53-406A-80FA-A98A28B64FD4}" destId="{A522EF50-BCC4-4753-8CBE-4F06C2AD2744}" srcOrd="4" destOrd="0" presId="urn:microsoft.com/office/officeart/2005/8/layout/pyramid2"/>
    <dgm:cxn modelId="{62E5572A-81BC-4570-B136-288096881971}" type="presParOf" srcId="{B1E4355D-8C53-406A-80FA-A98A28B64FD4}" destId="{1F632397-C615-416E-B0D5-3EF1736767E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A4A03-6F7B-4B02-A506-1536E9B249B4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879536-4B3F-4D0D-AF38-F0F24506605B}">
      <dgm:prSet phldrT="[Текст]"/>
      <dgm:spPr/>
      <dgm:t>
        <a:bodyPr/>
        <a:lstStyle/>
        <a:p>
          <a:r>
            <a:rPr lang="ru-RU" dirty="0" smtClean="0"/>
            <a:t>Основные направления развития СПО Московской области  </a:t>
          </a:r>
          <a:endParaRPr lang="ru-RU" dirty="0"/>
        </a:p>
      </dgm:t>
    </dgm:pt>
    <dgm:pt modelId="{457789CA-AF40-4285-9D3C-5FDF48858A76}" type="parTrans" cxnId="{7611FFBD-2B20-4899-8E6D-A872A963122F}">
      <dgm:prSet/>
      <dgm:spPr/>
      <dgm:t>
        <a:bodyPr/>
        <a:lstStyle/>
        <a:p>
          <a:endParaRPr lang="ru-RU"/>
        </a:p>
      </dgm:t>
    </dgm:pt>
    <dgm:pt modelId="{C86A3D3E-F4B4-4B9C-924F-FDC2C555AC45}" type="sibTrans" cxnId="{7611FFBD-2B20-4899-8E6D-A872A963122F}">
      <dgm:prSet/>
      <dgm:spPr/>
      <dgm:t>
        <a:bodyPr/>
        <a:lstStyle/>
        <a:p>
          <a:endParaRPr lang="ru-RU"/>
        </a:p>
      </dgm:t>
    </dgm:pt>
    <dgm:pt modelId="{08C9DC1B-D45C-41C9-BC02-0500D996CA57}">
      <dgm:prSet phldrT="[Текст]"/>
      <dgm:spPr/>
      <dgm:t>
        <a:bodyPr/>
        <a:lstStyle/>
        <a:p>
          <a:r>
            <a:rPr lang="ru-RU" b="1" dirty="0" smtClean="0"/>
            <a:t>1. Обеспечение соответствия квалификаций выпускников требованиям экономики </a:t>
          </a:r>
          <a:endParaRPr lang="ru-RU" dirty="0"/>
        </a:p>
      </dgm:t>
    </dgm:pt>
    <dgm:pt modelId="{1516B9BB-B91F-42CB-9E26-76EB35D477D4}" type="parTrans" cxnId="{9D1E202A-D5E1-4FB1-A95C-73E51F938508}">
      <dgm:prSet/>
      <dgm:spPr/>
      <dgm:t>
        <a:bodyPr/>
        <a:lstStyle/>
        <a:p>
          <a:endParaRPr lang="ru-RU"/>
        </a:p>
      </dgm:t>
    </dgm:pt>
    <dgm:pt modelId="{FE66CE9F-8902-4688-966E-18E77FADF921}" type="sibTrans" cxnId="{9D1E202A-D5E1-4FB1-A95C-73E51F938508}">
      <dgm:prSet/>
      <dgm:spPr/>
      <dgm:t>
        <a:bodyPr/>
        <a:lstStyle/>
        <a:p>
          <a:endParaRPr lang="ru-RU"/>
        </a:p>
      </dgm:t>
    </dgm:pt>
    <dgm:pt modelId="{039E73C5-31C4-4835-9F1F-9D17AF35A35D}">
      <dgm:prSet phldrT="[Текст]"/>
      <dgm:spPr/>
      <dgm:t>
        <a:bodyPr/>
        <a:lstStyle/>
        <a:p>
          <a:r>
            <a:rPr lang="ru-RU" b="1" dirty="0" smtClean="0"/>
            <a:t>2.Создание и обеспечение широких возможностей для различных категорий населения в приобретении необходимых прикладных квалификаций на протяжении всей трудовой деятельности</a:t>
          </a:r>
          <a:endParaRPr lang="ru-RU" dirty="0"/>
        </a:p>
      </dgm:t>
    </dgm:pt>
    <dgm:pt modelId="{8FA6404D-7799-4F21-A64E-C7D4D3FC5946}" type="parTrans" cxnId="{6BD67384-9A5D-4293-84E2-EFBC15FE9F72}">
      <dgm:prSet/>
      <dgm:spPr/>
      <dgm:t>
        <a:bodyPr/>
        <a:lstStyle/>
        <a:p>
          <a:endParaRPr lang="ru-RU"/>
        </a:p>
      </dgm:t>
    </dgm:pt>
    <dgm:pt modelId="{491BA458-BF5D-457B-BDE0-9B632D1DBD70}" type="sibTrans" cxnId="{6BD67384-9A5D-4293-84E2-EFBC15FE9F72}">
      <dgm:prSet/>
      <dgm:spPr/>
      <dgm:t>
        <a:bodyPr/>
        <a:lstStyle/>
        <a:p>
          <a:endParaRPr lang="ru-RU"/>
        </a:p>
      </dgm:t>
    </dgm:pt>
    <dgm:pt modelId="{41CA3647-840D-4306-875F-B5D2755E75F0}">
      <dgm:prSet phldrT="[Текст]"/>
      <dgm:spPr/>
      <dgm:t>
        <a:bodyPr/>
        <a:lstStyle/>
        <a:p>
          <a:r>
            <a:rPr lang="ru-RU" dirty="0" smtClean="0"/>
            <a:t>3.Консолидация ресурсов бизнеса, государства и образовательных организаций в развитие системы СПО </a:t>
          </a:r>
          <a:r>
            <a:rPr lang="ru-RU" b="1" dirty="0" smtClean="0"/>
            <a:t>государствах</a:t>
          </a:r>
          <a:endParaRPr lang="ru-RU" dirty="0"/>
        </a:p>
      </dgm:t>
    </dgm:pt>
    <dgm:pt modelId="{45279311-A938-4822-B10E-09A368D29FF3}" type="parTrans" cxnId="{314A05C6-FBB2-44A8-88B5-25EE2D593AA0}">
      <dgm:prSet/>
      <dgm:spPr/>
      <dgm:t>
        <a:bodyPr/>
        <a:lstStyle/>
        <a:p>
          <a:endParaRPr lang="ru-RU"/>
        </a:p>
      </dgm:t>
    </dgm:pt>
    <dgm:pt modelId="{A91F8ADA-AA04-467E-9814-EC3669790DAD}" type="sibTrans" cxnId="{314A05C6-FBB2-44A8-88B5-25EE2D593AA0}">
      <dgm:prSet/>
      <dgm:spPr/>
      <dgm:t>
        <a:bodyPr/>
        <a:lstStyle/>
        <a:p>
          <a:endParaRPr lang="ru-RU"/>
        </a:p>
      </dgm:t>
    </dgm:pt>
    <dgm:pt modelId="{A1BCAD14-2BA8-4C3E-BF0B-F7AFBE6A932C}">
      <dgm:prSet phldrT="[Текст]"/>
      <dgm:spPr/>
      <dgm:t>
        <a:bodyPr/>
        <a:lstStyle/>
        <a:p>
          <a:r>
            <a:rPr lang="ru-RU" b="1" dirty="0" smtClean="0"/>
            <a:t>4.Создание условий для успешной социализации и эффективной самореализации обучающихся</a:t>
          </a:r>
          <a:endParaRPr lang="ru-RU" dirty="0"/>
        </a:p>
      </dgm:t>
    </dgm:pt>
    <dgm:pt modelId="{7CE6F248-8F1B-4A2E-8885-09F137006915}" type="parTrans" cxnId="{C70FD266-BC82-41BE-92AE-C5F9D9B608C8}">
      <dgm:prSet/>
      <dgm:spPr/>
      <dgm:t>
        <a:bodyPr/>
        <a:lstStyle/>
        <a:p>
          <a:endParaRPr lang="ru-RU"/>
        </a:p>
      </dgm:t>
    </dgm:pt>
    <dgm:pt modelId="{EBCA11E3-E04F-43A2-AE5E-8069EE06CE04}" type="sibTrans" cxnId="{C70FD266-BC82-41BE-92AE-C5F9D9B608C8}">
      <dgm:prSet/>
      <dgm:spPr/>
      <dgm:t>
        <a:bodyPr/>
        <a:lstStyle/>
        <a:p>
          <a:endParaRPr lang="ru-RU"/>
        </a:p>
      </dgm:t>
    </dgm:pt>
    <dgm:pt modelId="{BC69D242-A95B-4A27-812E-A196B889C012}" type="pres">
      <dgm:prSet presAssocID="{228A4A03-6F7B-4B02-A506-1536E9B249B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0F8B2E-AF0F-4B19-BE25-AF0F0F6BF39B}" type="pres">
      <dgm:prSet presAssocID="{228A4A03-6F7B-4B02-A506-1536E9B249B4}" presName="matrix" presStyleCnt="0"/>
      <dgm:spPr/>
    </dgm:pt>
    <dgm:pt modelId="{47BB00FD-75AA-4760-9E36-8914D4CC78F5}" type="pres">
      <dgm:prSet presAssocID="{228A4A03-6F7B-4B02-A506-1536E9B249B4}" presName="tile1" presStyleLbl="node1" presStyleIdx="0" presStyleCnt="4"/>
      <dgm:spPr/>
      <dgm:t>
        <a:bodyPr/>
        <a:lstStyle/>
        <a:p>
          <a:endParaRPr lang="ru-RU"/>
        </a:p>
      </dgm:t>
    </dgm:pt>
    <dgm:pt modelId="{75C8CFE9-5780-43B4-BEE4-7CE81CF5FFF1}" type="pres">
      <dgm:prSet presAssocID="{228A4A03-6F7B-4B02-A506-1536E9B249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3F35F-A6AC-4136-89F9-0EAEB50F8E78}" type="pres">
      <dgm:prSet presAssocID="{228A4A03-6F7B-4B02-A506-1536E9B249B4}" presName="tile2" presStyleLbl="node1" presStyleIdx="1" presStyleCnt="4"/>
      <dgm:spPr/>
      <dgm:t>
        <a:bodyPr/>
        <a:lstStyle/>
        <a:p>
          <a:endParaRPr lang="ru-RU"/>
        </a:p>
      </dgm:t>
    </dgm:pt>
    <dgm:pt modelId="{E32B51DA-2B5F-4B33-93E3-4C766B993A1F}" type="pres">
      <dgm:prSet presAssocID="{228A4A03-6F7B-4B02-A506-1536E9B249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BEB8-ADF2-417D-8AE7-9DE561FDE7AE}" type="pres">
      <dgm:prSet presAssocID="{228A4A03-6F7B-4B02-A506-1536E9B249B4}" presName="tile3" presStyleLbl="node1" presStyleIdx="2" presStyleCnt="4"/>
      <dgm:spPr/>
      <dgm:t>
        <a:bodyPr/>
        <a:lstStyle/>
        <a:p>
          <a:endParaRPr lang="ru-RU"/>
        </a:p>
      </dgm:t>
    </dgm:pt>
    <dgm:pt modelId="{FEF38D85-1E19-4D8B-B15B-7A846A5C69A6}" type="pres">
      <dgm:prSet presAssocID="{228A4A03-6F7B-4B02-A506-1536E9B249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B0ABD-AA9C-429F-9C19-0A0D0364F757}" type="pres">
      <dgm:prSet presAssocID="{228A4A03-6F7B-4B02-A506-1536E9B249B4}" presName="tile4" presStyleLbl="node1" presStyleIdx="3" presStyleCnt="4"/>
      <dgm:spPr/>
      <dgm:t>
        <a:bodyPr/>
        <a:lstStyle/>
        <a:p>
          <a:endParaRPr lang="ru-RU"/>
        </a:p>
      </dgm:t>
    </dgm:pt>
    <dgm:pt modelId="{1B860F48-39DE-498C-92E3-621EDB77FFE5}" type="pres">
      <dgm:prSet presAssocID="{228A4A03-6F7B-4B02-A506-1536E9B249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5C9DE-1107-4D16-9899-400F0DABD4E0}" type="pres">
      <dgm:prSet presAssocID="{228A4A03-6F7B-4B02-A506-1536E9B249B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55867-2A7E-437E-A014-B8AFD3E77246}" type="presOf" srcId="{A1BCAD14-2BA8-4C3E-BF0B-F7AFBE6A932C}" destId="{1B860F48-39DE-498C-92E3-621EDB77FFE5}" srcOrd="1" destOrd="0" presId="urn:microsoft.com/office/officeart/2005/8/layout/matrix1"/>
    <dgm:cxn modelId="{BD5B218F-D757-42FB-A413-0D8777712C01}" type="presOf" srcId="{228A4A03-6F7B-4B02-A506-1536E9B249B4}" destId="{BC69D242-A95B-4A27-812E-A196B889C012}" srcOrd="0" destOrd="0" presId="urn:microsoft.com/office/officeart/2005/8/layout/matrix1"/>
    <dgm:cxn modelId="{102CBD4E-EB25-476F-9573-F6EC4203C3C5}" type="presOf" srcId="{039E73C5-31C4-4835-9F1F-9D17AF35A35D}" destId="{E32B51DA-2B5F-4B33-93E3-4C766B993A1F}" srcOrd="1" destOrd="0" presId="urn:microsoft.com/office/officeart/2005/8/layout/matrix1"/>
    <dgm:cxn modelId="{9D1E202A-D5E1-4FB1-A95C-73E51F938508}" srcId="{06879536-4B3F-4D0D-AF38-F0F24506605B}" destId="{08C9DC1B-D45C-41C9-BC02-0500D996CA57}" srcOrd="0" destOrd="0" parTransId="{1516B9BB-B91F-42CB-9E26-76EB35D477D4}" sibTransId="{FE66CE9F-8902-4688-966E-18E77FADF921}"/>
    <dgm:cxn modelId="{6BD67384-9A5D-4293-84E2-EFBC15FE9F72}" srcId="{06879536-4B3F-4D0D-AF38-F0F24506605B}" destId="{039E73C5-31C4-4835-9F1F-9D17AF35A35D}" srcOrd="1" destOrd="0" parTransId="{8FA6404D-7799-4F21-A64E-C7D4D3FC5946}" sibTransId="{491BA458-BF5D-457B-BDE0-9B632D1DBD70}"/>
    <dgm:cxn modelId="{C70FD266-BC82-41BE-92AE-C5F9D9B608C8}" srcId="{06879536-4B3F-4D0D-AF38-F0F24506605B}" destId="{A1BCAD14-2BA8-4C3E-BF0B-F7AFBE6A932C}" srcOrd="3" destOrd="0" parTransId="{7CE6F248-8F1B-4A2E-8885-09F137006915}" sibTransId="{EBCA11E3-E04F-43A2-AE5E-8069EE06CE04}"/>
    <dgm:cxn modelId="{0CED740B-ACA7-48F1-88D6-B0638EF473B1}" type="presOf" srcId="{A1BCAD14-2BA8-4C3E-BF0B-F7AFBE6A932C}" destId="{19FB0ABD-AA9C-429F-9C19-0A0D0364F757}" srcOrd="0" destOrd="0" presId="urn:microsoft.com/office/officeart/2005/8/layout/matrix1"/>
    <dgm:cxn modelId="{A2D1CAED-EF9B-4175-84E7-04FCD3AF205B}" type="presOf" srcId="{039E73C5-31C4-4835-9F1F-9D17AF35A35D}" destId="{2393F35F-A6AC-4136-89F9-0EAEB50F8E78}" srcOrd="0" destOrd="0" presId="urn:microsoft.com/office/officeart/2005/8/layout/matrix1"/>
    <dgm:cxn modelId="{7611FFBD-2B20-4899-8E6D-A872A963122F}" srcId="{228A4A03-6F7B-4B02-A506-1536E9B249B4}" destId="{06879536-4B3F-4D0D-AF38-F0F24506605B}" srcOrd="0" destOrd="0" parTransId="{457789CA-AF40-4285-9D3C-5FDF48858A76}" sibTransId="{C86A3D3E-F4B4-4B9C-924F-FDC2C555AC45}"/>
    <dgm:cxn modelId="{314A05C6-FBB2-44A8-88B5-25EE2D593AA0}" srcId="{06879536-4B3F-4D0D-AF38-F0F24506605B}" destId="{41CA3647-840D-4306-875F-B5D2755E75F0}" srcOrd="2" destOrd="0" parTransId="{45279311-A938-4822-B10E-09A368D29FF3}" sibTransId="{A91F8ADA-AA04-467E-9814-EC3669790DAD}"/>
    <dgm:cxn modelId="{27FB788C-E176-488C-8EA1-EB04C1634E83}" type="presOf" srcId="{08C9DC1B-D45C-41C9-BC02-0500D996CA57}" destId="{75C8CFE9-5780-43B4-BEE4-7CE81CF5FFF1}" srcOrd="1" destOrd="0" presId="urn:microsoft.com/office/officeart/2005/8/layout/matrix1"/>
    <dgm:cxn modelId="{B1573A92-9E36-411B-AAE3-A2712DD58731}" type="presOf" srcId="{41CA3647-840D-4306-875F-B5D2755E75F0}" destId="{542DBEB8-ADF2-417D-8AE7-9DE561FDE7AE}" srcOrd="0" destOrd="0" presId="urn:microsoft.com/office/officeart/2005/8/layout/matrix1"/>
    <dgm:cxn modelId="{64066587-5471-42C6-B555-C793CBFD7AC5}" type="presOf" srcId="{06879536-4B3F-4D0D-AF38-F0F24506605B}" destId="{F005C9DE-1107-4D16-9899-400F0DABD4E0}" srcOrd="0" destOrd="0" presId="urn:microsoft.com/office/officeart/2005/8/layout/matrix1"/>
    <dgm:cxn modelId="{B743B503-71D1-4CDE-8B35-75965421715B}" type="presOf" srcId="{41CA3647-840D-4306-875F-B5D2755E75F0}" destId="{FEF38D85-1E19-4D8B-B15B-7A846A5C69A6}" srcOrd="1" destOrd="0" presId="urn:microsoft.com/office/officeart/2005/8/layout/matrix1"/>
    <dgm:cxn modelId="{4CF50FFA-A106-4C84-8BBE-AA21C98EAC15}" type="presOf" srcId="{08C9DC1B-D45C-41C9-BC02-0500D996CA57}" destId="{47BB00FD-75AA-4760-9E36-8914D4CC78F5}" srcOrd="0" destOrd="0" presId="urn:microsoft.com/office/officeart/2005/8/layout/matrix1"/>
    <dgm:cxn modelId="{500661F4-F925-4797-AA07-633124E83442}" type="presParOf" srcId="{BC69D242-A95B-4A27-812E-A196B889C012}" destId="{070F8B2E-AF0F-4B19-BE25-AF0F0F6BF39B}" srcOrd="0" destOrd="0" presId="urn:microsoft.com/office/officeart/2005/8/layout/matrix1"/>
    <dgm:cxn modelId="{8F76FF23-229D-4A8A-B9F4-490F8130A429}" type="presParOf" srcId="{070F8B2E-AF0F-4B19-BE25-AF0F0F6BF39B}" destId="{47BB00FD-75AA-4760-9E36-8914D4CC78F5}" srcOrd="0" destOrd="0" presId="urn:microsoft.com/office/officeart/2005/8/layout/matrix1"/>
    <dgm:cxn modelId="{92FDA543-3A1D-416B-9BB1-6F0FDAAF325E}" type="presParOf" srcId="{070F8B2E-AF0F-4B19-BE25-AF0F0F6BF39B}" destId="{75C8CFE9-5780-43B4-BEE4-7CE81CF5FFF1}" srcOrd="1" destOrd="0" presId="urn:microsoft.com/office/officeart/2005/8/layout/matrix1"/>
    <dgm:cxn modelId="{CCB7107A-7467-44D8-A707-3845CED0F7A0}" type="presParOf" srcId="{070F8B2E-AF0F-4B19-BE25-AF0F0F6BF39B}" destId="{2393F35F-A6AC-4136-89F9-0EAEB50F8E78}" srcOrd="2" destOrd="0" presId="urn:microsoft.com/office/officeart/2005/8/layout/matrix1"/>
    <dgm:cxn modelId="{0C6CAF72-9ECB-4094-A29B-71061B67C438}" type="presParOf" srcId="{070F8B2E-AF0F-4B19-BE25-AF0F0F6BF39B}" destId="{E32B51DA-2B5F-4B33-93E3-4C766B993A1F}" srcOrd="3" destOrd="0" presId="urn:microsoft.com/office/officeart/2005/8/layout/matrix1"/>
    <dgm:cxn modelId="{C4ADE95E-D279-4777-8A3E-A67BAE0293C2}" type="presParOf" srcId="{070F8B2E-AF0F-4B19-BE25-AF0F0F6BF39B}" destId="{542DBEB8-ADF2-417D-8AE7-9DE561FDE7AE}" srcOrd="4" destOrd="0" presId="urn:microsoft.com/office/officeart/2005/8/layout/matrix1"/>
    <dgm:cxn modelId="{16408F0C-18CC-4681-9C37-71AA735AD4DA}" type="presParOf" srcId="{070F8B2E-AF0F-4B19-BE25-AF0F0F6BF39B}" destId="{FEF38D85-1E19-4D8B-B15B-7A846A5C69A6}" srcOrd="5" destOrd="0" presId="urn:microsoft.com/office/officeart/2005/8/layout/matrix1"/>
    <dgm:cxn modelId="{0D7FB64D-AE20-42AB-8FDF-678C914E8000}" type="presParOf" srcId="{070F8B2E-AF0F-4B19-BE25-AF0F0F6BF39B}" destId="{19FB0ABD-AA9C-429F-9C19-0A0D0364F757}" srcOrd="6" destOrd="0" presId="urn:microsoft.com/office/officeart/2005/8/layout/matrix1"/>
    <dgm:cxn modelId="{B691D22B-B7BE-49F6-9A9F-86B08F3A39C6}" type="presParOf" srcId="{070F8B2E-AF0F-4B19-BE25-AF0F0F6BF39B}" destId="{1B860F48-39DE-498C-92E3-621EDB77FFE5}" srcOrd="7" destOrd="0" presId="urn:microsoft.com/office/officeart/2005/8/layout/matrix1"/>
    <dgm:cxn modelId="{A6C208D8-C1BF-4443-BE11-9677BF42707C}" type="presParOf" srcId="{BC69D242-A95B-4A27-812E-A196B889C012}" destId="{F005C9DE-1107-4D16-9899-400F0DABD4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6A61A8-D6B8-4790-A2C5-D3E559AC3328}" type="doc">
      <dgm:prSet loTypeId="urn:microsoft.com/office/officeart/2005/8/layout/pyramid1" loCatId="pyramid" qsTypeId="urn:microsoft.com/office/officeart/2005/8/quickstyle/simple1#2" qsCatId="simple" csTypeId="urn:microsoft.com/office/officeart/2005/8/colors/accent1_1" csCatId="accent1" phldr="1"/>
      <dgm:spPr/>
    </dgm:pt>
    <dgm:pt modelId="{D0B8A00C-4A3D-4698-A6BC-E6B295330F20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Минобрнауки </a:t>
          </a:r>
        </a:p>
        <a:p>
          <a:r>
            <a:rPr lang="ru-RU" b="1" dirty="0" smtClean="0"/>
            <a:t>России</a:t>
          </a:r>
          <a:endParaRPr lang="ru-RU" b="1" dirty="0"/>
        </a:p>
      </dgm:t>
    </dgm:pt>
    <dgm:pt modelId="{4D59D1AA-C1E3-477B-987F-9308010806C3}" type="parTrans" cxnId="{53F58A9E-6915-423E-992B-FD92BD1C41F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188B319-0DB2-4637-A6E6-15D3B0D53DE8}" type="sibTrans" cxnId="{53F58A9E-6915-423E-992B-FD92BD1C41F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0E1730-CEF1-4604-A58B-B1501A289290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endParaRPr lang="ru-RU" sz="1200" b="1" dirty="0" smtClean="0"/>
        </a:p>
        <a:p>
          <a:pPr algn="r">
            <a:spcAft>
              <a:spcPts val="0"/>
            </a:spcAft>
          </a:pPr>
          <a:endParaRPr lang="ru-RU" sz="1200" b="1" dirty="0" smtClean="0"/>
        </a:p>
        <a:p>
          <a:pPr algn="r">
            <a:spcAft>
              <a:spcPts val="0"/>
            </a:spcAft>
          </a:pPr>
          <a:endParaRPr lang="ru-RU" sz="200" b="1" dirty="0" smtClean="0"/>
        </a:p>
        <a:p>
          <a:pPr algn="ctr">
            <a:spcAft>
              <a:spcPct val="35000"/>
            </a:spcAft>
          </a:pPr>
          <a:endParaRPr lang="ru-RU" sz="900" b="1" dirty="0"/>
        </a:p>
      </dgm:t>
    </dgm:pt>
    <dgm:pt modelId="{FCFF0086-2432-43D9-88C4-B4FC3F83B751}" type="parTrans" cxnId="{B0B9AC6E-E722-4C7A-B075-EDE1603418E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0046B44-4991-45D4-8A34-389BD5B302BD}" type="sibTrans" cxnId="{B0B9AC6E-E722-4C7A-B075-EDE1603418E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5498A9C-72D8-4199-AC49-CC2C59BFFDFA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600" b="1" dirty="0" smtClean="0"/>
            <a:t>МЕЖРЕГИОНАЛЬНЫЕ ЦЕНТРЫ КОМПЕТЕНЦИЙ </a:t>
          </a:r>
        </a:p>
        <a:p>
          <a:pPr>
            <a:lnSpc>
              <a:spcPct val="70000"/>
            </a:lnSpc>
          </a:pPr>
          <a:r>
            <a:rPr lang="ru-RU" sz="1200" b="1" dirty="0" smtClean="0"/>
            <a:t>(Автоматизация, Машиностроение, Транспорт, ИКТ, Строительство, Сервис и дизайн)</a:t>
          </a:r>
          <a:endParaRPr lang="ru-RU" sz="1200" b="1" dirty="0"/>
        </a:p>
      </dgm:t>
    </dgm:pt>
    <dgm:pt modelId="{1C46BF32-E65F-41BB-A184-5AE7C18EB44A}" type="parTrans" cxnId="{502548CB-368B-478F-8944-34093693B11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3B53512-4EEA-4DC3-9450-7BE896781FD9}" type="sibTrans" cxnId="{502548CB-368B-478F-8944-34093693B11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E94B920-0876-4A36-AF0A-5BF0DDFFAD53}">
      <dgm:prSet phldrT="[Текст]" custT="1"/>
      <dgm:spPr/>
      <dgm:t>
        <a:bodyPr/>
        <a:lstStyle/>
        <a:p>
          <a:r>
            <a:rPr lang="ru-RU" sz="1600" b="1" dirty="0" smtClean="0"/>
            <a:t>Ведущие колледжи (СЦК, МЦПК, РЦ)</a:t>
          </a:r>
          <a:endParaRPr lang="ru-RU" sz="1800" b="1" dirty="0"/>
        </a:p>
      </dgm:t>
    </dgm:pt>
    <dgm:pt modelId="{4CAF2A99-C7F2-4360-AF71-82AF2314971D}" type="parTrans" cxnId="{92C70211-FE4E-43DF-B148-1CE32F6E2E5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AD303B2-D3F0-4FE2-ACFA-B86D114F2A95}" type="sibTrans" cxnId="{92C70211-FE4E-43DF-B148-1CE32F6E2E5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B37069-4C79-473A-AB77-2A7E77D7AA38}" type="pres">
      <dgm:prSet presAssocID="{A06A61A8-D6B8-4790-A2C5-D3E559AC3328}" presName="Name0" presStyleCnt="0">
        <dgm:presLayoutVars>
          <dgm:dir/>
          <dgm:animLvl val="lvl"/>
          <dgm:resizeHandles val="exact"/>
        </dgm:presLayoutVars>
      </dgm:prSet>
      <dgm:spPr/>
    </dgm:pt>
    <dgm:pt modelId="{37C7B11F-D6F1-4756-A9AE-D8FD93B4F33E}" type="pres">
      <dgm:prSet presAssocID="{D0B8A00C-4A3D-4698-A6BC-E6B295330F20}" presName="Name8" presStyleCnt="0"/>
      <dgm:spPr/>
    </dgm:pt>
    <dgm:pt modelId="{D5D60DBD-E607-4ECE-897E-5FE5C34D8389}" type="pres">
      <dgm:prSet presAssocID="{D0B8A00C-4A3D-4698-A6BC-E6B295330F20}" presName="level" presStyleLbl="node1" presStyleIdx="0" presStyleCnt="4" custScaleY="11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9DB6-5D0B-4D53-8B93-F24E9E54C2BE}" type="pres">
      <dgm:prSet presAssocID="{D0B8A00C-4A3D-4698-A6BC-E6B295330F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87E1C-934E-43DB-BFB8-EC7CCFB2EC34}" type="pres">
      <dgm:prSet presAssocID="{8C0E1730-CEF1-4604-A58B-B1501A289290}" presName="Name8" presStyleCnt="0"/>
      <dgm:spPr/>
    </dgm:pt>
    <dgm:pt modelId="{2426C0DE-8F5A-40E6-B7F8-22005D675C60}" type="pres">
      <dgm:prSet presAssocID="{8C0E1730-CEF1-4604-A58B-B1501A289290}" presName="level" presStyleLbl="node1" presStyleIdx="1" presStyleCnt="4" custScaleY="139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7472F-5305-46FE-AB91-11B2EC71C15E}" type="pres">
      <dgm:prSet presAssocID="{8C0E1730-CEF1-4604-A58B-B1501A2892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83E56-D765-49C2-A072-5B034F731E69}" type="pres">
      <dgm:prSet presAssocID="{C5498A9C-72D8-4199-AC49-CC2C59BFFDFA}" presName="Name8" presStyleCnt="0"/>
      <dgm:spPr/>
    </dgm:pt>
    <dgm:pt modelId="{C343D6F2-799B-4E2A-A3F8-C8A83BE7423A}" type="pres">
      <dgm:prSet presAssocID="{C5498A9C-72D8-4199-AC49-CC2C59BFFDFA}" presName="level" presStyleLbl="node1" presStyleIdx="2" presStyleCnt="4" custScaleY="99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6144D-BDD8-41BE-A96F-DBCF031AB7F1}" type="pres">
      <dgm:prSet presAssocID="{C5498A9C-72D8-4199-AC49-CC2C59BFFD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8BCC5-B162-4C8E-9A51-B8C67EDA1C9E}" type="pres">
      <dgm:prSet presAssocID="{EE94B920-0876-4A36-AF0A-5BF0DDFFAD53}" presName="Name8" presStyleCnt="0"/>
      <dgm:spPr/>
    </dgm:pt>
    <dgm:pt modelId="{07CE3959-CFAC-4E6F-8B19-3D45A3CF0FB3}" type="pres">
      <dgm:prSet presAssocID="{EE94B920-0876-4A36-AF0A-5BF0DDFFAD53}" presName="level" presStyleLbl="node1" presStyleIdx="3" presStyleCnt="4" custScaleY="92361" custLinFactNeighborY="3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49E63-BC08-44A6-991C-066054B96856}" type="pres">
      <dgm:prSet presAssocID="{EE94B920-0876-4A36-AF0A-5BF0DDFFAD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58A9E-6915-423E-992B-FD92BD1C41F2}" srcId="{A06A61A8-D6B8-4790-A2C5-D3E559AC3328}" destId="{D0B8A00C-4A3D-4698-A6BC-E6B295330F20}" srcOrd="0" destOrd="0" parTransId="{4D59D1AA-C1E3-477B-987F-9308010806C3}" sibTransId="{F188B319-0DB2-4637-A6E6-15D3B0D53DE8}"/>
    <dgm:cxn modelId="{B0B9AC6E-E722-4C7A-B075-EDE1603418E1}" srcId="{A06A61A8-D6B8-4790-A2C5-D3E559AC3328}" destId="{8C0E1730-CEF1-4604-A58B-B1501A289290}" srcOrd="1" destOrd="0" parTransId="{FCFF0086-2432-43D9-88C4-B4FC3F83B751}" sibTransId="{E0046B44-4991-45D4-8A34-389BD5B302BD}"/>
    <dgm:cxn modelId="{4491F681-EC86-4841-9C79-7770E9152FAC}" type="presOf" srcId="{C5498A9C-72D8-4199-AC49-CC2C59BFFDFA}" destId="{6CD6144D-BDD8-41BE-A96F-DBCF031AB7F1}" srcOrd="1" destOrd="0" presId="urn:microsoft.com/office/officeart/2005/8/layout/pyramid1"/>
    <dgm:cxn modelId="{1F4669E1-ADEA-46B4-9A92-CF38510D7740}" type="presOf" srcId="{D0B8A00C-4A3D-4698-A6BC-E6B295330F20}" destId="{D5D60DBD-E607-4ECE-897E-5FE5C34D8389}" srcOrd="0" destOrd="0" presId="urn:microsoft.com/office/officeart/2005/8/layout/pyramid1"/>
    <dgm:cxn modelId="{92C70211-FE4E-43DF-B148-1CE32F6E2E51}" srcId="{A06A61A8-D6B8-4790-A2C5-D3E559AC3328}" destId="{EE94B920-0876-4A36-AF0A-5BF0DDFFAD53}" srcOrd="3" destOrd="0" parTransId="{4CAF2A99-C7F2-4360-AF71-82AF2314971D}" sibTransId="{8AD303B2-D3F0-4FE2-ACFA-B86D114F2A95}"/>
    <dgm:cxn modelId="{7126A8B5-4CB0-429D-B5D0-1BAFEE736E2C}" type="presOf" srcId="{D0B8A00C-4A3D-4698-A6BC-E6B295330F20}" destId="{D0239DB6-5D0B-4D53-8B93-F24E9E54C2BE}" srcOrd="1" destOrd="0" presId="urn:microsoft.com/office/officeart/2005/8/layout/pyramid1"/>
    <dgm:cxn modelId="{586F45C6-E1CF-44E0-BB87-D13A9AC64DC2}" type="presOf" srcId="{8C0E1730-CEF1-4604-A58B-B1501A289290}" destId="{2426C0DE-8F5A-40E6-B7F8-22005D675C60}" srcOrd="0" destOrd="0" presId="urn:microsoft.com/office/officeart/2005/8/layout/pyramid1"/>
    <dgm:cxn modelId="{E43DD1C7-79AC-4D96-BE66-B02BC5F485D8}" type="presOf" srcId="{A06A61A8-D6B8-4790-A2C5-D3E559AC3328}" destId="{8CB37069-4C79-473A-AB77-2A7E77D7AA38}" srcOrd="0" destOrd="0" presId="urn:microsoft.com/office/officeart/2005/8/layout/pyramid1"/>
    <dgm:cxn modelId="{30702BDF-3723-4863-AD7A-BBCE4EA2301E}" type="presOf" srcId="{C5498A9C-72D8-4199-AC49-CC2C59BFFDFA}" destId="{C343D6F2-799B-4E2A-A3F8-C8A83BE7423A}" srcOrd="0" destOrd="0" presId="urn:microsoft.com/office/officeart/2005/8/layout/pyramid1"/>
    <dgm:cxn modelId="{502548CB-368B-478F-8944-34093693B111}" srcId="{A06A61A8-D6B8-4790-A2C5-D3E559AC3328}" destId="{C5498A9C-72D8-4199-AC49-CC2C59BFFDFA}" srcOrd="2" destOrd="0" parTransId="{1C46BF32-E65F-41BB-A184-5AE7C18EB44A}" sibTransId="{D3B53512-4EEA-4DC3-9450-7BE896781FD9}"/>
    <dgm:cxn modelId="{0A2D0B70-3661-43A1-8AB0-F04A0348FCBD}" type="presOf" srcId="{8C0E1730-CEF1-4604-A58B-B1501A289290}" destId="{7D97472F-5305-46FE-AB91-11B2EC71C15E}" srcOrd="1" destOrd="0" presId="urn:microsoft.com/office/officeart/2005/8/layout/pyramid1"/>
    <dgm:cxn modelId="{6CA7117E-6996-4B47-A636-05D8D35BD490}" type="presOf" srcId="{EE94B920-0876-4A36-AF0A-5BF0DDFFAD53}" destId="{1E049E63-BC08-44A6-991C-066054B96856}" srcOrd="1" destOrd="0" presId="urn:microsoft.com/office/officeart/2005/8/layout/pyramid1"/>
    <dgm:cxn modelId="{0D444CEA-B006-4CF1-A52A-96DC853F5C15}" type="presOf" srcId="{EE94B920-0876-4A36-AF0A-5BF0DDFFAD53}" destId="{07CE3959-CFAC-4E6F-8B19-3D45A3CF0FB3}" srcOrd="0" destOrd="0" presId="urn:microsoft.com/office/officeart/2005/8/layout/pyramid1"/>
    <dgm:cxn modelId="{2858047C-7615-4A74-8BC4-3B5D42A51A18}" type="presParOf" srcId="{8CB37069-4C79-473A-AB77-2A7E77D7AA38}" destId="{37C7B11F-D6F1-4756-A9AE-D8FD93B4F33E}" srcOrd="0" destOrd="0" presId="urn:microsoft.com/office/officeart/2005/8/layout/pyramid1"/>
    <dgm:cxn modelId="{D4FAD892-8BCE-4CC2-9D22-927412444324}" type="presParOf" srcId="{37C7B11F-D6F1-4756-A9AE-D8FD93B4F33E}" destId="{D5D60DBD-E607-4ECE-897E-5FE5C34D8389}" srcOrd="0" destOrd="0" presId="urn:microsoft.com/office/officeart/2005/8/layout/pyramid1"/>
    <dgm:cxn modelId="{1A9F73BA-D6C0-486D-9F55-34DECC0F02CC}" type="presParOf" srcId="{37C7B11F-D6F1-4756-A9AE-D8FD93B4F33E}" destId="{D0239DB6-5D0B-4D53-8B93-F24E9E54C2BE}" srcOrd="1" destOrd="0" presId="urn:microsoft.com/office/officeart/2005/8/layout/pyramid1"/>
    <dgm:cxn modelId="{752F49B6-90C3-44DB-A7BA-6DC83FEC53E5}" type="presParOf" srcId="{8CB37069-4C79-473A-AB77-2A7E77D7AA38}" destId="{64887E1C-934E-43DB-BFB8-EC7CCFB2EC34}" srcOrd="1" destOrd="0" presId="urn:microsoft.com/office/officeart/2005/8/layout/pyramid1"/>
    <dgm:cxn modelId="{9B5FB8F3-14F0-4BFE-82F1-E8540A6066F8}" type="presParOf" srcId="{64887E1C-934E-43DB-BFB8-EC7CCFB2EC34}" destId="{2426C0DE-8F5A-40E6-B7F8-22005D675C60}" srcOrd="0" destOrd="0" presId="urn:microsoft.com/office/officeart/2005/8/layout/pyramid1"/>
    <dgm:cxn modelId="{E3A7AD39-5CEF-4540-80BA-9D881DFF53F8}" type="presParOf" srcId="{64887E1C-934E-43DB-BFB8-EC7CCFB2EC34}" destId="{7D97472F-5305-46FE-AB91-11B2EC71C15E}" srcOrd="1" destOrd="0" presId="urn:microsoft.com/office/officeart/2005/8/layout/pyramid1"/>
    <dgm:cxn modelId="{609BFB8D-A273-4027-AC50-002CC57F24BC}" type="presParOf" srcId="{8CB37069-4C79-473A-AB77-2A7E77D7AA38}" destId="{96D83E56-D765-49C2-A072-5B034F731E69}" srcOrd="2" destOrd="0" presId="urn:microsoft.com/office/officeart/2005/8/layout/pyramid1"/>
    <dgm:cxn modelId="{D100BC74-696D-49CD-A267-5EBA8C13E4F4}" type="presParOf" srcId="{96D83E56-D765-49C2-A072-5B034F731E69}" destId="{C343D6F2-799B-4E2A-A3F8-C8A83BE7423A}" srcOrd="0" destOrd="0" presId="urn:microsoft.com/office/officeart/2005/8/layout/pyramid1"/>
    <dgm:cxn modelId="{BAB64BF6-D3B0-44AD-8667-DFD51D3C5631}" type="presParOf" srcId="{96D83E56-D765-49C2-A072-5B034F731E69}" destId="{6CD6144D-BDD8-41BE-A96F-DBCF031AB7F1}" srcOrd="1" destOrd="0" presId="urn:microsoft.com/office/officeart/2005/8/layout/pyramid1"/>
    <dgm:cxn modelId="{956AEACC-9A70-4342-A960-BFCA93A2D4B0}" type="presParOf" srcId="{8CB37069-4C79-473A-AB77-2A7E77D7AA38}" destId="{F6F8BCC5-B162-4C8E-9A51-B8C67EDA1C9E}" srcOrd="3" destOrd="0" presId="urn:microsoft.com/office/officeart/2005/8/layout/pyramid1"/>
    <dgm:cxn modelId="{7BEAB7B7-D463-47A8-BA1D-6C9BE7B45514}" type="presParOf" srcId="{F6F8BCC5-B162-4C8E-9A51-B8C67EDA1C9E}" destId="{07CE3959-CFAC-4E6F-8B19-3D45A3CF0FB3}" srcOrd="0" destOrd="0" presId="urn:microsoft.com/office/officeart/2005/8/layout/pyramid1"/>
    <dgm:cxn modelId="{35BE6C68-1086-48FE-BB7E-A8D8CEBC6CED}" type="presParOf" srcId="{F6F8BCC5-B162-4C8E-9A51-B8C67EDA1C9E}" destId="{1E049E63-BC08-44A6-991C-066054B968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62EC17-BBB1-4B40-8BE4-C0BA3185747C}" type="doc">
      <dgm:prSet loTypeId="urn:microsoft.com/office/officeart/2005/8/layout/equation1" loCatId="process" qsTypeId="urn:microsoft.com/office/officeart/2005/8/quickstyle/simple1#3" qsCatId="simple" csTypeId="urn:microsoft.com/office/officeart/2005/8/colors/colorful1#2" csCatId="colorful" phldr="1"/>
      <dgm:spPr/>
    </dgm:pt>
    <dgm:pt modelId="{0FDEBC56-82C9-41FA-B392-55044B633774}">
      <dgm:prSet phldrT="[Text]"/>
      <dgm:spPr/>
      <dgm:t>
        <a:bodyPr/>
        <a:lstStyle/>
        <a:p>
          <a:r>
            <a:rPr lang="ru-RU" dirty="0" smtClean="0"/>
            <a:t>Система повышения квалификации</a:t>
          </a:r>
          <a:endParaRPr lang="en-US" dirty="0"/>
        </a:p>
      </dgm:t>
    </dgm:pt>
    <dgm:pt modelId="{62FBF8F7-948F-4E30-9E3C-0346B78D4710}" type="parTrans" cxnId="{D1DF578E-68F4-4B0C-B6EF-7419C98847DD}">
      <dgm:prSet/>
      <dgm:spPr/>
      <dgm:t>
        <a:bodyPr/>
        <a:lstStyle/>
        <a:p>
          <a:endParaRPr lang="en-US"/>
        </a:p>
      </dgm:t>
    </dgm:pt>
    <dgm:pt modelId="{CA6E2859-2988-44EA-A516-4F4727137655}" type="sibTrans" cxnId="{D1DF578E-68F4-4B0C-B6EF-7419C98847DD}">
      <dgm:prSet/>
      <dgm:spPr/>
      <dgm:t>
        <a:bodyPr/>
        <a:lstStyle/>
        <a:p>
          <a:endParaRPr lang="en-US"/>
        </a:p>
      </dgm:t>
    </dgm:pt>
    <dgm:pt modelId="{A3B90062-3EC5-4738-9930-7E2EE5AAF44D}">
      <dgm:prSet phldrT="[Text]"/>
      <dgm:spPr/>
      <dgm:t>
        <a:bodyPr/>
        <a:lstStyle/>
        <a:p>
          <a:r>
            <a:rPr lang="ru-RU" dirty="0" smtClean="0"/>
            <a:t>Методические  службы ОО СПО</a:t>
          </a:r>
          <a:endParaRPr lang="en-US" dirty="0"/>
        </a:p>
      </dgm:t>
    </dgm:pt>
    <dgm:pt modelId="{4909BE6E-8C9A-41AA-A38B-BA28C2CC6181}" type="parTrans" cxnId="{260EB92B-D405-4695-8655-6898E4746B04}">
      <dgm:prSet/>
      <dgm:spPr/>
      <dgm:t>
        <a:bodyPr/>
        <a:lstStyle/>
        <a:p>
          <a:endParaRPr lang="en-US"/>
        </a:p>
      </dgm:t>
    </dgm:pt>
    <dgm:pt modelId="{EBE7F539-155B-4FF6-9BE7-D949CCF18868}" type="sibTrans" cxnId="{260EB92B-D405-4695-8655-6898E4746B04}">
      <dgm:prSet/>
      <dgm:spPr/>
      <dgm:t>
        <a:bodyPr/>
        <a:lstStyle/>
        <a:p>
          <a:endParaRPr lang="en-US"/>
        </a:p>
      </dgm:t>
    </dgm:pt>
    <dgm:pt modelId="{9C43FC9B-15B8-4AD4-8BAD-99247C0C2021}">
      <dgm:prSet phldrT="[Text]" custT="1"/>
      <dgm:spPr/>
      <dgm:t>
        <a:bodyPr/>
        <a:lstStyle/>
        <a:p>
          <a:r>
            <a:rPr lang="ru-RU" sz="1400" dirty="0" smtClean="0"/>
            <a:t>Инновационная  модель повышения квалификации </a:t>
          </a:r>
          <a:endParaRPr lang="en-US" sz="1400" dirty="0"/>
        </a:p>
      </dgm:t>
    </dgm:pt>
    <dgm:pt modelId="{A9B51F4D-32D8-4C7D-ADA2-559F125D1B30}" type="parTrans" cxnId="{0EE67DA1-08F4-4B57-9D42-EE13B6DDABFB}">
      <dgm:prSet/>
      <dgm:spPr/>
      <dgm:t>
        <a:bodyPr/>
        <a:lstStyle/>
        <a:p>
          <a:endParaRPr lang="en-US"/>
        </a:p>
      </dgm:t>
    </dgm:pt>
    <dgm:pt modelId="{D9DAEF9E-3B14-4C05-BF47-5510EAFEBD2C}" type="sibTrans" cxnId="{0EE67DA1-08F4-4B57-9D42-EE13B6DDABFB}">
      <dgm:prSet/>
      <dgm:spPr/>
      <dgm:t>
        <a:bodyPr/>
        <a:lstStyle/>
        <a:p>
          <a:endParaRPr lang="en-US"/>
        </a:p>
      </dgm:t>
    </dgm:pt>
    <dgm:pt modelId="{BEEC8FA0-41B3-4C63-8A83-536FDEF5A16B}" type="pres">
      <dgm:prSet presAssocID="{7462EC17-BBB1-4B40-8BE4-C0BA3185747C}" presName="linearFlow" presStyleCnt="0">
        <dgm:presLayoutVars>
          <dgm:dir/>
          <dgm:resizeHandles val="exact"/>
        </dgm:presLayoutVars>
      </dgm:prSet>
      <dgm:spPr/>
    </dgm:pt>
    <dgm:pt modelId="{9A2C7255-A4A1-43EF-871D-2F3DAF4B120B}" type="pres">
      <dgm:prSet presAssocID="{0FDEBC56-82C9-41FA-B392-55044B633774}" presName="node" presStyleLbl="node1" presStyleIdx="0" presStyleCnt="3" custScaleY="90128" custLinFactNeighborX="-617" custLinFactNeighborY="-4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199FB-4AA0-4F15-A716-AF2E4F7ADA79}" type="pres">
      <dgm:prSet presAssocID="{CA6E2859-2988-44EA-A516-4F4727137655}" presName="spacerL" presStyleCnt="0"/>
      <dgm:spPr/>
    </dgm:pt>
    <dgm:pt modelId="{44AB3683-1333-4B27-A15C-C5C67F7F9488}" type="pres">
      <dgm:prSet presAssocID="{CA6E2859-2988-44EA-A516-4F472713765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9C7881E-CAFC-41B4-B72A-0661CFEE932C}" type="pres">
      <dgm:prSet presAssocID="{CA6E2859-2988-44EA-A516-4F4727137655}" presName="spacerR" presStyleCnt="0"/>
      <dgm:spPr/>
    </dgm:pt>
    <dgm:pt modelId="{0FDBC303-C2E0-4F8F-AC4C-905392220296}" type="pres">
      <dgm:prSet presAssocID="{A3B90062-3EC5-4738-9930-7E2EE5AAF44D}" presName="node" presStyleLbl="node1" presStyleIdx="1" presStyleCnt="3" custScaleY="90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931C9-B3CA-4357-A675-4178D80B9863}" type="pres">
      <dgm:prSet presAssocID="{EBE7F539-155B-4FF6-9BE7-D949CCF18868}" presName="spacerL" presStyleCnt="0"/>
      <dgm:spPr/>
    </dgm:pt>
    <dgm:pt modelId="{BA8DAD28-76DA-4F86-B8A0-93E07C13E7C7}" type="pres">
      <dgm:prSet presAssocID="{EBE7F539-155B-4FF6-9BE7-D949CCF188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6680361-8E8F-4BE3-A34A-0AF5DCABE8E1}" type="pres">
      <dgm:prSet presAssocID="{EBE7F539-155B-4FF6-9BE7-D949CCF18868}" presName="spacerR" presStyleCnt="0"/>
      <dgm:spPr/>
    </dgm:pt>
    <dgm:pt modelId="{FD6A01A1-728D-4663-B0AE-D7517B1F5DBE}" type="pres">
      <dgm:prSet presAssocID="{9C43FC9B-15B8-4AD4-8BAD-99247C0C2021}" presName="node" presStyleLbl="node1" presStyleIdx="2" presStyleCnt="3" custScaleY="8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2EA33-AF44-4C7D-A184-D414F7503CCE}" type="presOf" srcId="{EBE7F539-155B-4FF6-9BE7-D949CCF18868}" destId="{BA8DAD28-76DA-4F86-B8A0-93E07C13E7C7}" srcOrd="0" destOrd="0" presId="urn:microsoft.com/office/officeart/2005/8/layout/equation1"/>
    <dgm:cxn modelId="{260EB92B-D405-4695-8655-6898E4746B04}" srcId="{7462EC17-BBB1-4B40-8BE4-C0BA3185747C}" destId="{A3B90062-3EC5-4738-9930-7E2EE5AAF44D}" srcOrd="1" destOrd="0" parTransId="{4909BE6E-8C9A-41AA-A38B-BA28C2CC6181}" sibTransId="{EBE7F539-155B-4FF6-9BE7-D949CCF18868}"/>
    <dgm:cxn modelId="{D1DF578E-68F4-4B0C-B6EF-7419C98847DD}" srcId="{7462EC17-BBB1-4B40-8BE4-C0BA3185747C}" destId="{0FDEBC56-82C9-41FA-B392-55044B633774}" srcOrd="0" destOrd="0" parTransId="{62FBF8F7-948F-4E30-9E3C-0346B78D4710}" sibTransId="{CA6E2859-2988-44EA-A516-4F4727137655}"/>
    <dgm:cxn modelId="{B100671A-EA94-4828-B65F-EA067C8E3D1A}" type="presOf" srcId="{0FDEBC56-82C9-41FA-B392-55044B633774}" destId="{9A2C7255-A4A1-43EF-871D-2F3DAF4B120B}" srcOrd="0" destOrd="0" presId="urn:microsoft.com/office/officeart/2005/8/layout/equation1"/>
    <dgm:cxn modelId="{FC5EC6D2-63CF-4CF1-99D6-F0490093D1E9}" type="presOf" srcId="{9C43FC9B-15B8-4AD4-8BAD-99247C0C2021}" destId="{FD6A01A1-728D-4663-B0AE-D7517B1F5DBE}" srcOrd="0" destOrd="0" presId="urn:microsoft.com/office/officeart/2005/8/layout/equation1"/>
    <dgm:cxn modelId="{DB599409-B40C-4836-A47A-6771E5C593CE}" type="presOf" srcId="{CA6E2859-2988-44EA-A516-4F4727137655}" destId="{44AB3683-1333-4B27-A15C-C5C67F7F9488}" srcOrd="0" destOrd="0" presId="urn:microsoft.com/office/officeart/2005/8/layout/equation1"/>
    <dgm:cxn modelId="{0EE67DA1-08F4-4B57-9D42-EE13B6DDABFB}" srcId="{7462EC17-BBB1-4B40-8BE4-C0BA3185747C}" destId="{9C43FC9B-15B8-4AD4-8BAD-99247C0C2021}" srcOrd="2" destOrd="0" parTransId="{A9B51F4D-32D8-4C7D-ADA2-559F125D1B30}" sibTransId="{D9DAEF9E-3B14-4C05-BF47-5510EAFEBD2C}"/>
    <dgm:cxn modelId="{615AC5A1-9247-4ACD-8BC1-279C75501DD7}" type="presOf" srcId="{7462EC17-BBB1-4B40-8BE4-C0BA3185747C}" destId="{BEEC8FA0-41B3-4C63-8A83-536FDEF5A16B}" srcOrd="0" destOrd="0" presId="urn:microsoft.com/office/officeart/2005/8/layout/equation1"/>
    <dgm:cxn modelId="{48A43859-82DE-4F5C-B566-BA6FD68D092A}" type="presOf" srcId="{A3B90062-3EC5-4738-9930-7E2EE5AAF44D}" destId="{0FDBC303-C2E0-4F8F-AC4C-905392220296}" srcOrd="0" destOrd="0" presId="urn:microsoft.com/office/officeart/2005/8/layout/equation1"/>
    <dgm:cxn modelId="{440F9BE7-B423-413F-ACE8-7C1B2BE3107B}" type="presParOf" srcId="{BEEC8FA0-41B3-4C63-8A83-536FDEF5A16B}" destId="{9A2C7255-A4A1-43EF-871D-2F3DAF4B120B}" srcOrd="0" destOrd="0" presId="urn:microsoft.com/office/officeart/2005/8/layout/equation1"/>
    <dgm:cxn modelId="{FA376719-C29F-4D79-A091-DFEE9DBB4E52}" type="presParOf" srcId="{BEEC8FA0-41B3-4C63-8A83-536FDEF5A16B}" destId="{DCC199FB-4AA0-4F15-A716-AF2E4F7ADA79}" srcOrd="1" destOrd="0" presId="urn:microsoft.com/office/officeart/2005/8/layout/equation1"/>
    <dgm:cxn modelId="{FFA5E75D-2E3E-458D-8998-B8B52CE992E9}" type="presParOf" srcId="{BEEC8FA0-41B3-4C63-8A83-536FDEF5A16B}" destId="{44AB3683-1333-4B27-A15C-C5C67F7F9488}" srcOrd="2" destOrd="0" presId="urn:microsoft.com/office/officeart/2005/8/layout/equation1"/>
    <dgm:cxn modelId="{F3FC4164-DD15-4CAD-88FC-404B2F443DBB}" type="presParOf" srcId="{BEEC8FA0-41B3-4C63-8A83-536FDEF5A16B}" destId="{59C7881E-CAFC-41B4-B72A-0661CFEE932C}" srcOrd="3" destOrd="0" presId="urn:microsoft.com/office/officeart/2005/8/layout/equation1"/>
    <dgm:cxn modelId="{DDBACC2E-C211-4472-9504-4F3CE7D6D421}" type="presParOf" srcId="{BEEC8FA0-41B3-4C63-8A83-536FDEF5A16B}" destId="{0FDBC303-C2E0-4F8F-AC4C-905392220296}" srcOrd="4" destOrd="0" presId="urn:microsoft.com/office/officeart/2005/8/layout/equation1"/>
    <dgm:cxn modelId="{938F7545-06E0-4E4D-8A43-24CA466027F9}" type="presParOf" srcId="{BEEC8FA0-41B3-4C63-8A83-536FDEF5A16B}" destId="{FFF931C9-B3CA-4357-A675-4178D80B9863}" srcOrd="5" destOrd="0" presId="urn:microsoft.com/office/officeart/2005/8/layout/equation1"/>
    <dgm:cxn modelId="{0A59AAF4-F31C-4185-999A-6BA94EC298DB}" type="presParOf" srcId="{BEEC8FA0-41B3-4C63-8A83-536FDEF5A16B}" destId="{BA8DAD28-76DA-4F86-B8A0-93E07C13E7C7}" srcOrd="6" destOrd="0" presId="urn:microsoft.com/office/officeart/2005/8/layout/equation1"/>
    <dgm:cxn modelId="{E7CA8275-A19C-4C67-90FD-9AF781D34E0D}" type="presParOf" srcId="{BEEC8FA0-41B3-4C63-8A83-536FDEF5A16B}" destId="{F6680361-8E8F-4BE3-A34A-0AF5DCABE8E1}" srcOrd="7" destOrd="0" presId="urn:microsoft.com/office/officeart/2005/8/layout/equation1"/>
    <dgm:cxn modelId="{A1DFBE6C-1B9B-4635-8151-EB5F1AA3B153}" type="presParOf" srcId="{BEEC8FA0-41B3-4C63-8A83-536FDEF5A16B}" destId="{FD6A01A1-728D-4663-B0AE-D7517B1F5DB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02102-CE93-4F95-8E65-9CEC1F9B8A9E}" type="doc">
      <dgm:prSet loTypeId="urn:microsoft.com/office/officeart/2005/8/layout/funnel1" loCatId="process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8E7FA5A-3118-4125-AD2E-989A54BB0BA4}">
      <dgm:prSet phldrT="[Text]"/>
      <dgm:spPr/>
      <dgm:t>
        <a:bodyPr/>
        <a:lstStyle/>
        <a:p>
          <a:r>
            <a:rPr lang="ru-RU" dirty="0" smtClean="0"/>
            <a:t>ФПТО НИРО</a:t>
          </a:r>
          <a:endParaRPr lang="en-US" dirty="0"/>
        </a:p>
      </dgm:t>
    </dgm:pt>
    <dgm:pt modelId="{0F85BB36-1C87-4647-B015-9D0034494396}" type="parTrans" cxnId="{8487F193-AC57-41C4-99F7-0E415AE86C25}">
      <dgm:prSet/>
      <dgm:spPr/>
      <dgm:t>
        <a:bodyPr/>
        <a:lstStyle/>
        <a:p>
          <a:endParaRPr lang="en-US"/>
        </a:p>
      </dgm:t>
    </dgm:pt>
    <dgm:pt modelId="{A2606B84-3294-4555-AF02-970FBAC13487}" type="sibTrans" cxnId="{8487F193-AC57-41C4-99F7-0E415AE86C25}">
      <dgm:prSet/>
      <dgm:spPr/>
      <dgm:t>
        <a:bodyPr/>
        <a:lstStyle/>
        <a:p>
          <a:endParaRPr lang="en-US"/>
        </a:p>
      </dgm:t>
    </dgm:pt>
    <dgm:pt modelId="{D9DBA642-3D64-4A1B-A16B-3E71EE055D34}">
      <dgm:prSet phldrT="[Text]"/>
      <dgm:spPr/>
      <dgm:t>
        <a:bodyPr/>
        <a:lstStyle/>
        <a:p>
          <a:r>
            <a:rPr lang="ru-RU" dirty="0" smtClean="0"/>
            <a:t>Педагог</a:t>
          </a:r>
          <a:endParaRPr lang="en-US" dirty="0"/>
        </a:p>
      </dgm:t>
    </dgm:pt>
    <dgm:pt modelId="{96DF6F75-0FED-4274-A52A-730E9A2955AC}" type="parTrans" cxnId="{0E79C3D9-369A-4300-90BC-400D9BA1F441}">
      <dgm:prSet/>
      <dgm:spPr/>
      <dgm:t>
        <a:bodyPr/>
        <a:lstStyle/>
        <a:p>
          <a:endParaRPr lang="en-US"/>
        </a:p>
      </dgm:t>
    </dgm:pt>
    <dgm:pt modelId="{2730EEE5-9BB3-4124-A621-CB05A22B5422}" type="sibTrans" cxnId="{0E79C3D9-369A-4300-90BC-400D9BA1F441}">
      <dgm:prSet/>
      <dgm:spPr/>
      <dgm:t>
        <a:bodyPr/>
        <a:lstStyle/>
        <a:p>
          <a:endParaRPr lang="en-US"/>
        </a:p>
      </dgm:t>
    </dgm:pt>
    <dgm:pt modelId="{75F8138F-B349-4655-B23D-F96B7C19B7D6}">
      <dgm:prSet phldrT="[Text]"/>
      <dgm:spPr/>
      <dgm:t>
        <a:bodyPr/>
        <a:lstStyle/>
        <a:p>
          <a:r>
            <a:rPr lang="ru-RU" dirty="0" smtClean="0"/>
            <a:t>Методическая служба</a:t>
          </a:r>
          <a:endParaRPr lang="en-US" dirty="0"/>
        </a:p>
      </dgm:t>
    </dgm:pt>
    <dgm:pt modelId="{901110B3-3B2B-47C4-94FD-60F6E3B99052}" type="parTrans" cxnId="{FC9E9948-DAD5-49F9-9490-6441E65858E8}">
      <dgm:prSet/>
      <dgm:spPr/>
      <dgm:t>
        <a:bodyPr/>
        <a:lstStyle/>
        <a:p>
          <a:endParaRPr lang="en-US"/>
        </a:p>
      </dgm:t>
    </dgm:pt>
    <dgm:pt modelId="{1DBB7A9E-1B37-4D47-A766-F2334ACE490E}" type="sibTrans" cxnId="{FC9E9948-DAD5-49F9-9490-6441E65858E8}">
      <dgm:prSet/>
      <dgm:spPr/>
      <dgm:t>
        <a:bodyPr/>
        <a:lstStyle/>
        <a:p>
          <a:endParaRPr lang="en-US"/>
        </a:p>
      </dgm:t>
    </dgm:pt>
    <dgm:pt modelId="{0572E5FB-2676-458E-8237-A24509130893}">
      <dgm:prSet phldrT="[Text]"/>
      <dgm:spPr/>
      <dgm:t>
        <a:bodyPr/>
        <a:lstStyle/>
        <a:p>
          <a:r>
            <a:rPr lang="ru-RU" dirty="0" smtClean="0"/>
            <a:t>Единая методическая  служба</a:t>
          </a:r>
          <a:endParaRPr lang="en-US" dirty="0"/>
        </a:p>
      </dgm:t>
    </dgm:pt>
    <dgm:pt modelId="{94B64724-4188-4472-B3CB-2E5A857F6C50}" type="parTrans" cxnId="{1F265F0E-E0ED-4F56-87AE-D3D4E4F8C39A}">
      <dgm:prSet/>
      <dgm:spPr/>
      <dgm:t>
        <a:bodyPr/>
        <a:lstStyle/>
        <a:p>
          <a:endParaRPr lang="en-US"/>
        </a:p>
      </dgm:t>
    </dgm:pt>
    <dgm:pt modelId="{90F30EF0-10CD-4846-A46D-0A13233941E7}" type="sibTrans" cxnId="{1F265F0E-E0ED-4F56-87AE-D3D4E4F8C39A}">
      <dgm:prSet/>
      <dgm:spPr/>
      <dgm:t>
        <a:bodyPr/>
        <a:lstStyle/>
        <a:p>
          <a:endParaRPr lang="en-US"/>
        </a:p>
      </dgm:t>
    </dgm:pt>
    <dgm:pt modelId="{B10D2D87-8D88-40EA-9D80-7CC3A7E8B4D2}" type="pres">
      <dgm:prSet presAssocID="{64C02102-CE93-4F95-8E65-9CEC1F9B8A9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ADB1F-541A-4F6D-93ED-98453B8AF425}" type="pres">
      <dgm:prSet presAssocID="{64C02102-CE93-4F95-8E65-9CEC1F9B8A9E}" presName="ellipse" presStyleLbl="trBgShp" presStyleIdx="0" presStyleCnt="1"/>
      <dgm:spPr/>
    </dgm:pt>
    <dgm:pt modelId="{B9F2F2E1-8BA8-4605-BB13-D80CE99CAA2C}" type="pres">
      <dgm:prSet presAssocID="{64C02102-CE93-4F95-8E65-9CEC1F9B8A9E}" presName="arrow1" presStyleLbl="fgShp" presStyleIdx="0" presStyleCnt="1"/>
      <dgm:spPr/>
    </dgm:pt>
    <dgm:pt modelId="{C9A363FE-F8F7-433B-B41F-4AE150506EAA}" type="pres">
      <dgm:prSet presAssocID="{64C02102-CE93-4F95-8E65-9CEC1F9B8A9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72100-214A-4853-A699-2B68A35F44D6}" type="pres">
      <dgm:prSet presAssocID="{D9DBA642-3D64-4A1B-A16B-3E71EE055D3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9A18A-4E86-444A-AB15-7592D6AD80AC}" type="pres">
      <dgm:prSet presAssocID="{75F8138F-B349-4655-B23D-F96B7C19B7D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87A0A-214E-456C-9D98-375C9F62598C}" type="pres">
      <dgm:prSet presAssocID="{0572E5FB-2676-458E-8237-A2450913089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6202C-6DC9-4E7D-ABBD-73BA1C64C077}" type="pres">
      <dgm:prSet presAssocID="{64C02102-CE93-4F95-8E65-9CEC1F9B8A9E}" presName="funnel" presStyleLbl="trAlignAcc1" presStyleIdx="0" presStyleCnt="1" custLinFactNeighborX="1664" custLinFactNeighborY="14626"/>
      <dgm:spPr/>
    </dgm:pt>
  </dgm:ptLst>
  <dgm:cxnLst>
    <dgm:cxn modelId="{3C9D54A7-C46D-4E13-8AF9-308283A8CA2C}" type="presOf" srcId="{64C02102-CE93-4F95-8E65-9CEC1F9B8A9E}" destId="{B10D2D87-8D88-40EA-9D80-7CC3A7E8B4D2}" srcOrd="0" destOrd="0" presId="urn:microsoft.com/office/officeart/2005/8/layout/funnel1"/>
    <dgm:cxn modelId="{8513CFF3-7177-4609-B072-777867DC9845}" type="presOf" srcId="{48E7FA5A-3118-4125-AD2E-989A54BB0BA4}" destId="{E8A87A0A-214E-456C-9D98-375C9F62598C}" srcOrd="0" destOrd="0" presId="urn:microsoft.com/office/officeart/2005/8/layout/funnel1"/>
    <dgm:cxn modelId="{1F265F0E-E0ED-4F56-87AE-D3D4E4F8C39A}" srcId="{64C02102-CE93-4F95-8E65-9CEC1F9B8A9E}" destId="{0572E5FB-2676-458E-8237-A24509130893}" srcOrd="3" destOrd="0" parTransId="{94B64724-4188-4472-B3CB-2E5A857F6C50}" sibTransId="{90F30EF0-10CD-4846-A46D-0A13233941E7}"/>
    <dgm:cxn modelId="{8DCA180F-36DC-4161-8E32-F9E1651D5CF1}" type="presOf" srcId="{D9DBA642-3D64-4A1B-A16B-3E71EE055D34}" destId="{90C9A18A-4E86-444A-AB15-7592D6AD80AC}" srcOrd="0" destOrd="0" presId="urn:microsoft.com/office/officeart/2005/8/layout/funnel1"/>
    <dgm:cxn modelId="{22ED127C-6E9B-4DF4-8B5E-B36B3C62E3AE}" type="presOf" srcId="{0572E5FB-2676-458E-8237-A24509130893}" destId="{C9A363FE-F8F7-433B-B41F-4AE150506EAA}" srcOrd="0" destOrd="0" presId="urn:microsoft.com/office/officeart/2005/8/layout/funnel1"/>
    <dgm:cxn modelId="{8487F193-AC57-41C4-99F7-0E415AE86C25}" srcId="{64C02102-CE93-4F95-8E65-9CEC1F9B8A9E}" destId="{48E7FA5A-3118-4125-AD2E-989A54BB0BA4}" srcOrd="0" destOrd="0" parTransId="{0F85BB36-1C87-4647-B015-9D0034494396}" sibTransId="{A2606B84-3294-4555-AF02-970FBAC13487}"/>
    <dgm:cxn modelId="{0E79C3D9-369A-4300-90BC-400D9BA1F441}" srcId="{64C02102-CE93-4F95-8E65-9CEC1F9B8A9E}" destId="{D9DBA642-3D64-4A1B-A16B-3E71EE055D34}" srcOrd="1" destOrd="0" parTransId="{96DF6F75-0FED-4274-A52A-730E9A2955AC}" sibTransId="{2730EEE5-9BB3-4124-A621-CB05A22B5422}"/>
    <dgm:cxn modelId="{B1BD0F8B-3BBB-4222-87B5-228470839353}" type="presOf" srcId="{75F8138F-B349-4655-B23D-F96B7C19B7D6}" destId="{F6772100-214A-4853-A699-2B68A35F44D6}" srcOrd="0" destOrd="0" presId="urn:microsoft.com/office/officeart/2005/8/layout/funnel1"/>
    <dgm:cxn modelId="{FC9E9948-DAD5-49F9-9490-6441E65858E8}" srcId="{64C02102-CE93-4F95-8E65-9CEC1F9B8A9E}" destId="{75F8138F-B349-4655-B23D-F96B7C19B7D6}" srcOrd="2" destOrd="0" parTransId="{901110B3-3B2B-47C4-94FD-60F6E3B99052}" sibTransId="{1DBB7A9E-1B37-4D47-A766-F2334ACE490E}"/>
    <dgm:cxn modelId="{81970CAD-82D6-4047-B132-5122699BF2B4}" type="presParOf" srcId="{B10D2D87-8D88-40EA-9D80-7CC3A7E8B4D2}" destId="{D6CADB1F-541A-4F6D-93ED-98453B8AF425}" srcOrd="0" destOrd="0" presId="urn:microsoft.com/office/officeart/2005/8/layout/funnel1"/>
    <dgm:cxn modelId="{CD006FD3-23FE-4893-8C42-692C7C75D4AE}" type="presParOf" srcId="{B10D2D87-8D88-40EA-9D80-7CC3A7E8B4D2}" destId="{B9F2F2E1-8BA8-4605-BB13-D80CE99CAA2C}" srcOrd="1" destOrd="0" presId="urn:microsoft.com/office/officeart/2005/8/layout/funnel1"/>
    <dgm:cxn modelId="{E8878E9D-3354-4FBB-8D55-DC125B1FEA17}" type="presParOf" srcId="{B10D2D87-8D88-40EA-9D80-7CC3A7E8B4D2}" destId="{C9A363FE-F8F7-433B-B41F-4AE150506EAA}" srcOrd="2" destOrd="0" presId="urn:microsoft.com/office/officeart/2005/8/layout/funnel1"/>
    <dgm:cxn modelId="{56D8D35E-D739-4D41-9768-1E951C5BCAF7}" type="presParOf" srcId="{B10D2D87-8D88-40EA-9D80-7CC3A7E8B4D2}" destId="{F6772100-214A-4853-A699-2B68A35F44D6}" srcOrd="3" destOrd="0" presId="urn:microsoft.com/office/officeart/2005/8/layout/funnel1"/>
    <dgm:cxn modelId="{E8FDD264-58A5-42DA-80D2-827855449ED0}" type="presParOf" srcId="{B10D2D87-8D88-40EA-9D80-7CC3A7E8B4D2}" destId="{90C9A18A-4E86-444A-AB15-7592D6AD80AC}" srcOrd="4" destOrd="0" presId="urn:microsoft.com/office/officeart/2005/8/layout/funnel1"/>
    <dgm:cxn modelId="{95356673-5BAB-4F4B-9FB8-F57D8794BF87}" type="presParOf" srcId="{B10D2D87-8D88-40EA-9D80-7CC3A7E8B4D2}" destId="{E8A87A0A-214E-456C-9D98-375C9F62598C}" srcOrd="5" destOrd="0" presId="urn:microsoft.com/office/officeart/2005/8/layout/funnel1"/>
    <dgm:cxn modelId="{22ACF627-DAE9-4470-A270-DE761F245A24}" type="presParOf" srcId="{B10D2D87-8D88-40EA-9D80-7CC3A7E8B4D2}" destId="{3E76202C-6DC9-4E7D-ABBD-73BA1C64C07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6A61A8-D6B8-4790-A2C5-D3E559AC3328}" type="doc">
      <dgm:prSet loTypeId="urn:microsoft.com/office/officeart/2005/8/layout/pyramid1" loCatId="pyramid" qsTypeId="urn:microsoft.com/office/officeart/2005/8/quickstyle/simple1#5" qsCatId="simple" csTypeId="urn:microsoft.com/office/officeart/2005/8/colors/accent1_1" csCatId="accent1" phldr="1"/>
      <dgm:spPr/>
    </dgm:pt>
    <dgm:pt modelId="{D0B8A00C-4A3D-4698-A6BC-E6B295330F20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Минобрнауки </a:t>
          </a:r>
        </a:p>
        <a:p>
          <a:r>
            <a:rPr lang="ru-RU" b="1" dirty="0" smtClean="0"/>
            <a:t>России</a:t>
          </a:r>
          <a:endParaRPr lang="ru-RU" b="1" dirty="0"/>
        </a:p>
      </dgm:t>
    </dgm:pt>
    <dgm:pt modelId="{4D59D1AA-C1E3-477B-987F-9308010806C3}" type="parTrans" cxnId="{53F58A9E-6915-423E-992B-FD92BD1C41F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188B319-0DB2-4637-A6E6-15D3B0D53DE8}" type="sibTrans" cxnId="{53F58A9E-6915-423E-992B-FD92BD1C41F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0E1730-CEF1-4604-A58B-B1501A289290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endParaRPr lang="ru-RU" sz="1200" b="1" dirty="0" smtClean="0"/>
        </a:p>
        <a:p>
          <a:pPr algn="r">
            <a:spcAft>
              <a:spcPts val="0"/>
            </a:spcAft>
          </a:pPr>
          <a:endParaRPr lang="ru-RU" sz="1200" b="1" dirty="0" smtClean="0"/>
        </a:p>
        <a:p>
          <a:pPr algn="r">
            <a:spcAft>
              <a:spcPts val="0"/>
            </a:spcAft>
          </a:pPr>
          <a:endParaRPr lang="ru-RU" sz="200" b="1" dirty="0" smtClean="0"/>
        </a:p>
        <a:p>
          <a:pPr algn="ctr">
            <a:spcAft>
              <a:spcPct val="35000"/>
            </a:spcAft>
          </a:pPr>
          <a:endParaRPr lang="ru-RU" sz="900" b="1" dirty="0"/>
        </a:p>
      </dgm:t>
    </dgm:pt>
    <dgm:pt modelId="{FCFF0086-2432-43D9-88C4-B4FC3F83B751}" type="parTrans" cxnId="{B0B9AC6E-E722-4C7A-B075-EDE1603418E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0046B44-4991-45D4-8A34-389BD5B302BD}" type="sibTrans" cxnId="{B0B9AC6E-E722-4C7A-B075-EDE1603418E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5498A9C-72D8-4199-AC49-CC2C59BFFDFA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600" b="1" dirty="0" smtClean="0"/>
            <a:t>МЕЖРЕГИОНАЛЬНЫЕ ЦЕНТРЫ КОМПЕТЕНЦИЙ </a:t>
          </a:r>
        </a:p>
        <a:p>
          <a:pPr>
            <a:lnSpc>
              <a:spcPct val="70000"/>
            </a:lnSpc>
          </a:pPr>
          <a:r>
            <a:rPr lang="ru-RU" sz="1200" b="1" dirty="0" smtClean="0"/>
            <a:t>(Автоматизация, Машиностроение, Транспорт, ИКТ, Строительство, Сервис и дизайн)</a:t>
          </a:r>
          <a:endParaRPr lang="ru-RU" sz="1200" b="1" dirty="0"/>
        </a:p>
      </dgm:t>
    </dgm:pt>
    <dgm:pt modelId="{1C46BF32-E65F-41BB-A184-5AE7C18EB44A}" type="parTrans" cxnId="{502548CB-368B-478F-8944-34093693B11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3B53512-4EEA-4DC3-9450-7BE896781FD9}" type="sibTrans" cxnId="{502548CB-368B-478F-8944-34093693B11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E94B920-0876-4A36-AF0A-5BF0DDFFAD53}">
      <dgm:prSet phldrT="[Текст]" custT="1"/>
      <dgm:spPr/>
      <dgm:t>
        <a:bodyPr/>
        <a:lstStyle/>
        <a:p>
          <a:r>
            <a:rPr lang="ru-RU" sz="1600" b="1" dirty="0" smtClean="0"/>
            <a:t>Ведущие колледжи (СЦК, МЦПК, РЦ)</a:t>
          </a:r>
          <a:endParaRPr lang="ru-RU" sz="1800" b="1" dirty="0"/>
        </a:p>
      </dgm:t>
    </dgm:pt>
    <dgm:pt modelId="{4CAF2A99-C7F2-4360-AF71-82AF2314971D}" type="parTrans" cxnId="{92C70211-FE4E-43DF-B148-1CE32F6E2E5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AD303B2-D3F0-4FE2-ACFA-B86D114F2A95}" type="sibTrans" cxnId="{92C70211-FE4E-43DF-B148-1CE32F6E2E5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B37069-4C79-473A-AB77-2A7E77D7AA38}" type="pres">
      <dgm:prSet presAssocID="{A06A61A8-D6B8-4790-A2C5-D3E559AC3328}" presName="Name0" presStyleCnt="0">
        <dgm:presLayoutVars>
          <dgm:dir/>
          <dgm:animLvl val="lvl"/>
          <dgm:resizeHandles val="exact"/>
        </dgm:presLayoutVars>
      </dgm:prSet>
      <dgm:spPr/>
    </dgm:pt>
    <dgm:pt modelId="{37C7B11F-D6F1-4756-A9AE-D8FD93B4F33E}" type="pres">
      <dgm:prSet presAssocID="{D0B8A00C-4A3D-4698-A6BC-E6B295330F20}" presName="Name8" presStyleCnt="0"/>
      <dgm:spPr/>
    </dgm:pt>
    <dgm:pt modelId="{D5D60DBD-E607-4ECE-897E-5FE5C34D8389}" type="pres">
      <dgm:prSet presAssocID="{D0B8A00C-4A3D-4698-A6BC-E6B295330F20}" presName="level" presStyleLbl="node1" presStyleIdx="0" presStyleCnt="4" custScaleY="11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9DB6-5D0B-4D53-8B93-F24E9E54C2BE}" type="pres">
      <dgm:prSet presAssocID="{D0B8A00C-4A3D-4698-A6BC-E6B295330F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87E1C-934E-43DB-BFB8-EC7CCFB2EC34}" type="pres">
      <dgm:prSet presAssocID="{8C0E1730-CEF1-4604-A58B-B1501A289290}" presName="Name8" presStyleCnt="0"/>
      <dgm:spPr/>
    </dgm:pt>
    <dgm:pt modelId="{2426C0DE-8F5A-40E6-B7F8-22005D675C60}" type="pres">
      <dgm:prSet presAssocID="{8C0E1730-CEF1-4604-A58B-B1501A289290}" presName="level" presStyleLbl="node1" presStyleIdx="1" presStyleCnt="4" custScaleY="139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7472F-5305-46FE-AB91-11B2EC71C15E}" type="pres">
      <dgm:prSet presAssocID="{8C0E1730-CEF1-4604-A58B-B1501A2892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83E56-D765-49C2-A072-5B034F731E69}" type="pres">
      <dgm:prSet presAssocID="{C5498A9C-72D8-4199-AC49-CC2C59BFFDFA}" presName="Name8" presStyleCnt="0"/>
      <dgm:spPr/>
    </dgm:pt>
    <dgm:pt modelId="{C343D6F2-799B-4E2A-A3F8-C8A83BE7423A}" type="pres">
      <dgm:prSet presAssocID="{C5498A9C-72D8-4199-AC49-CC2C59BFFDFA}" presName="level" presStyleLbl="node1" presStyleIdx="2" presStyleCnt="4" custScaleY="99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6144D-BDD8-41BE-A96F-DBCF031AB7F1}" type="pres">
      <dgm:prSet presAssocID="{C5498A9C-72D8-4199-AC49-CC2C59BFFD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8BCC5-B162-4C8E-9A51-B8C67EDA1C9E}" type="pres">
      <dgm:prSet presAssocID="{EE94B920-0876-4A36-AF0A-5BF0DDFFAD53}" presName="Name8" presStyleCnt="0"/>
      <dgm:spPr/>
    </dgm:pt>
    <dgm:pt modelId="{07CE3959-CFAC-4E6F-8B19-3D45A3CF0FB3}" type="pres">
      <dgm:prSet presAssocID="{EE94B920-0876-4A36-AF0A-5BF0DDFFAD53}" presName="level" presStyleLbl="node1" presStyleIdx="3" presStyleCnt="4" custScaleY="92361" custLinFactNeighborY="3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49E63-BC08-44A6-991C-066054B96856}" type="pres">
      <dgm:prSet presAssocID="{EE94B920-0876-4A36-AF0A-5BF0DDFFAD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A9E64-B4BE-4029-9401-5D4501E32363}" type="presOf" srcId="{8C0E1730-CEF1-4604-A58B-B1501A289290}" destId="{7D97472F-5305-46FE-AB91-11B2EC71C15E}" srcOrd="1" destOrd="0" presId="urn:microsoft.com/office/officeart/2005/8/layout/pyramid1"/>
    <dgm:cxn modelId="{53F58A9E-6915-423E-992B-FD92BD1C41F2}" srcId="{A06A61A8-D6B8-4790-A2C5-D3E559AC3328}" destId="{D0B8A00C-4A3D-4698-A6BC-E6B295330F20}" srcOrd="0" destOrd="0" parTransId="{4D59D1AA-C1E3-477B-987F-9308010806C3}" sibTransId="{F188B319-0DB2-4637-A6E6-15D3B0D53DE8}"/>
    <dgm:cxn modelId="{45F011B9-6B98-404E-847B-8B4FC222CB30}" type="presOf" srcId="{C5498A9C-72D8-4199-AC49-CC2C59BFFDFA}" destId="{C343D6F2-799B-4E2A-A3F8-C8A83BE7423A}" srcOrd="0" destOrd="0" presId="urn:microsoft.com/office/officeart/2005/8/layout/pyramid1"/>
    <dgm:cxn modelId="{B0B9AC6E-E722-4C7A-B075-EDE1603418E1}" srcId="{A06A61A8-D6B8-4790-A2C5-D3E559AC3328}" destId="{8C0E1730-CEF1-4604-A58B-B1501A289290}" srcOrd="1" destOrd="0" parTransId="{FCFF0086-2432-43D9-88C4-B4FC3F83B751}" sibTransId="{E0046B44-4991-45D4-8A34-389BD5B302BD}"/>
    <dgm:cxn modelId="{92C70211-FE4E-43DF-B148-1CE32F6E2E51}" srcId="{A06A61A8-D6B8-4790-A2C5-D3E559AC3328}" destId="{EE94B920-0876-4A36-AF0A-5BF0DDFFAD53}" srcOrd="3" destOrd="0" parTransId="{4CAF2A99-C7F2-4360-AF71-82AF2314971D}" sibTransId="{8AD303B2-D3F0-4FE2-ACFA-B86D114F2A95}"/>
    <dgm:cxn modelId="{C7094743-D6E8-44CA-A089-E0E076672B63}" type="presOf" srcId="{EE94B920-0876-4A36-AF0A-5BF0DDFFAD53}" destId="{1E049E63-BC08-44A6-991C-066054B96856}" srcOrd="1" destOrd="0" presId="urn:microsoft.com/office/officeart/2005/8/layout/pyramid1"/>
    <dgm:cxn modelId="{DBFDBBE3-D657-46B7-9CAB-E0578771752E}" type="presOf" srcId="{8C0E1730-CEF1-4604-A58B-B1501A289290}" destId="{2426C0DE-8F5A-40E6-B7F8-22005D675C60}" srcOrd="0" destOrd="0" presId="urn:microsoft.com/office/officeart/2005/8/layout/pyramid1"/>
    <dgm:cxn modelId="{C5622C8B-54BE-4A73-872F-CECCDB57AA83}" type="presOf" srcId="{EE94B920-0876-4A36-AF0A-5BF0DDFFAD53}" destId="{07CE3959-CFAC-4E6F-8B19-3D45A3CF0FB3}" srcOrd="0" destOrd="0" presId="urn:microsoft.com/office/officeart/2005/8/layout/pyramid1"/>
    <dgm:cxn modelId="{0FCD39A8-B879-4718-9524-93E7B60B2486}" type="presOf" srcId="{C5498A9C-72D8-4199-AC49-CC2C59BFFDFA}" destId="{6CD6144D-BDD8-41BE-A96F-DBCF031AB7F1}" srcOrd="1" destOrd="0" presId="urn:microsoft.com/office/officeart/2005/8/layout/pyramid1"/>
    <dgm:cxn modelId="{BCA3503E-63FF-408D-812E-7A7EFAB3A4E0}" type="presOf" srcId="{D0B8A00C-4A3D-4698-A6BC-E6B295330F20}" destId="{D0239DB6-5D0B-4D53-8B93-F24E9E54C2BE}" srcOrd="1" destOrd="0" presId="urn:microsoft.com/office/officeart/2005/8/layout/pyramid1"/>
    <dgm:cxn modelId="{502548CB-368B-478F-8944-34093693B111}" srcId="{A06A61A8-D6B8-4790-A2C5-D3E559AC3328}" destId="{C5498A9C-72D8-4199-AC49-CC2C59BFFDFA}" srcOrd="2" destOrd="0" parTransId="{1C46BF32-E65F-41BB-A184-5AE7C18EB44A}" sibTransId="{D3B53512-4EEA-4DC3-9450-7BE896781FD9}"/>
    <dgm:cxn modelId="{F4C6B479-BB3B-4713-8226-13BE536AE4DD}" type="presOf" srcId="{D0B8A00C-4A3D-4698-A6BC-E6B295330F20}" destId="{D5D60DBD-E607-4ECE-897E-5FE5C34D8389}" srcOrd="0" destOrd="0" presId="urn:microsoft.com/office/officeart/2005/8/layout/pyramid1"/>
    <dgm:cxn modelId="{C771804B-148B-472F-B64C-D7E5B31477C2}" type="presOf" srcId="{A06A61A8-D6B8-4790-A2C5-D3E559AC3328}" destId="{8CB37069-4C79-473A-AB77-2A7E77D7AA38}" srcOrd="0" destOrd="0" presId="urn:microsoft.com/office/officeart/2005/8/layout/pyramid1"/>
    <dgm:cxn modelId="{D5752806-8E3B-45BC-9613-B61C68DE9F29}" type="presParOf" srcId="{8CB37069-4C79-473A-AB77-2A7E77D7AA38}" destId="{37C7B11F-D6F1-4756-A9AE-D8FD93B4F33E}" srcOrd="0" destOrd="0" presId="urn:microsoft.com/office/officeart/2005/8/layout/pyramid1"/>
    <dgm:cxn modelId="{52983B90-A71F-4EE8-BD39-DB8E6E67A681}" type="presParOf" srcId="{37C7B11F-D6F1-4756-A9AE-D8FD93B4F33E}" destId="{D5D60DBD-E607-4ECE-897E-5FE5C34D8389}" srcOrd="0" destOrd="0" presId="urn:microsoft.com/office/officeart/2005/8/layout/pyramid1"/>
    <dgm:cxn modelId="{ADC5FF03-99BC-4F99-9944-80727ECCA181}" type="presParOf" srcId="{37C7B11F-D6F1-4756-A9AE-D8FD93B4F33E}" destId="{D0239DB6-5D0B-4D53-8B93-F24E9E54C2BE}" srcOrd="1" destOrd="0" presId="urn:microsoft.com/office/officeart/2005/8/layout/pyramid1"/>
    <dgm:cxn modelId="{589EACD8-812F-4075-8400-971DDBD88D14}" type="presParOf" srcId="{8CB37069-4C79-473A-AB77-2A7E77D7AA38}" destId="{64887E1C-934E-43DB-BFB8-EC7CCFB2EC34}" srcOrd="1" destOrd="0" presId="urn:microsoft.com/office/officeart/2005/8/layout/pyramid1"/>
    <dgm:cxn modelId="{92C80FEA-D3AE-4FAC-BF12-90CE856BD5F1}" type="presParOf" srcId="{64887E1C-934E-43DB-BFB8-EC7CCFB2EC34}" destId="{2426C0DE-8F5A-40E6-B7F8-22005D675C60}" srcOrd="0" destOrd="0" presId="urn:microsoft.com/office/officeart/2005/8/layout/pyramid1"/>
    <dgm:cxn modelId="{C9AE10A6-FA38-4962-AD85-C15AA7D0349E}" type="presParOf" srcId="{64887E1C-934E-43DB-BFB8-EC7CCFB2EC34}" destId="{7D97472F-5305-46FE-AB91-11B2EC71C15E}" srcOrd="1" destOrd="0" presId="urn:microsoft.com/office/officeart/2005/8/layout/pyramid1"/>
    <dgm:cxn modelId="{002BD79B-F9C3-49F5-9371-EA405F3F5F6F}" type="presParOf" srcId="{8CB37069-4C79-473A-AB77-2A7E77D7AA38}" destId="{96D83E56-D765-49C2-A072-5B034F731E69}" srcOrd="2" destOrd="0" presId="urn:microsoft.com/office/officeart/2005/8/layout/pyramid1"/>
    <dgm:cxn modelId="{86F4FE8D-9439-42E0-9F88-FEF78065979B}" type="presParOf" srcId="{96D83E56-D765-49C2-A072-5B034F731E69}" destId="{C343D6F2-799B-4E2A-A3F8-C8A83BE7423A}" srcOrd="0" destOrd="0" presId="urn:microsoft.com/office/officeart/2005/8/layout/pyramid1"/>
    <dgm:cxn modelId="{25FB9AAD-3369-483C-866C-D469B1946548}" type="presParOf" srcId="{96D83E56-D765-49C2-A072-5B034F731E69}" destId="{6CD6144D-BDD8-41BE-A96F-DBCF031AB7F1}" srcOrd="1" destOrd="0" presId="urn:microsoft.com/office/officeart/2005/8/layout/pyramid1"/>
    <dgm:cxn modelId="{6F1F6DCB-1168-4A92-859A-E7CAF82E2D05}" type="presParOf" srcId="{8CB37069-4C79-473A-AB77-2A7E77D7AA38}" destId="{F6F8BCC5-B162-4C8E-9A51-B8C67EDA1C9E}" srcOrd="3" destOrd="0" presId="urn:microsoft.com/office/officeart/2005/8/layout/pyramid1"/>
    <dgm:cxn modelId="{36A70DDC-FCFE-4803-B683-68299B5B9CDF}" type="presParOf" srcId="{F6F8BCC5-B162-4C8E-9A51-B8C67EDA1C9E}" destId="{07CE3959-CFAC-4E6F-8B19-3D45A3CF0FB3}" srcOrd="0" destOrd="0" presId="urn:microsoft.com/office/officeart/2005/8/layout/pyramid1"/>
    <dgm:cxn modelId="{C78509D1-5225-43AF-9EDD-0B3E85DD1EA6}" type="presParOf" srcId="{F6F8BCC5-B162-4C8E-9A51-B8C67EDA1C9E}" destId="{1E049E63-BC08-44A6-991C-066054B968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A93FCC-7ECC-4AB1-A591-551208125B0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72FD82-CAC4-49E1-B641-7F0F39B1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Формирование каждого из перечисленных качеств личности начинается  с рождения и продолжается на протяжении всей жизни. Большую роль в этом играет выработка единых требований к процессу формирования личности студента со стороны всех участников образовательного процесса. 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rgbClr val="FF0000"/>
                </a:solidFill>
              </a:rPr>
              <a:t>Цель его формулируется следующим образом:  </a:t>
            </a:r>
            <a:r>
              <a:rPr lang="ru-RU" smtClean="0"/>
              <a:t>определить перспективы, возможные направления и пути внедрения синергетики как междисциплинарной  научной теории в учебную практику профессиональной школы; разработать соответствующее программное и учебно – методическое обеспечение.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принятия себя (в том числе своих чувств</a:t>
            </a:r>
            <a:r>
              <a:rPr lang="en-US" smtClean="0"/>
              <a:t>, </a:t>
            </a:r>
            <a:r>
              <a:rPr lang="ru-RU" smtClean="0"/>
              <a:t>внешнего облика тела.);</a:t>
            </a:r>
            <a:br>
              <a:rPr lang="ru-RU" smtClean="0"/>
            </a:br>
            <a:r>
              <a:rPr lang="ru-RU" smtClean="0"/>
              <a:t>-позитивный образ «Я»;</a:t>
            </a:r>
            <a:br>
              <a:rPr lang="ru-RU" smtClean="0"/>
            </a:br>
            <a:r>
              <a:rPr lang="ru-RU" smtClean="0"/>
              <a:t>-уверенность в себе</a:t>
            </a:r>
            <a:r>
              <a:rPr lang="en-US" smtClean="0"/>
              <a:t>, </a:t>
            </a:r>
            <a:r>
              <a:rPr lang="ru-RU" smtClean="0"/>
              <a:t>в своих силах;</a:t>
            </a:r>
            <a:br>
              <a:rPr lang="ru-RU" smtClean="0"/>
            </a:br>
            <a:r>
              <a:rPr lang="ru-RU" smtClean="0"/>
              <a:t>-адекватную</a:t>
            </a:r>
            <a:r>
              <a:rPr lang="en-US" smtClean="0"/>
              <a:t>, </a:t>
            </a:r>
            <a:r>
              <a:rPr lang="ru-RU" smtClean="0"/>
              <a:t> устойчивую самооценку;</a:t>
            </a:r>
            <a:br>
              <a:rPr lang="ru-RU" smtClean="0"/>
            </a:br>
            <a:r>
              <a:rPr lang="ru-RU" smtClean="0"/>
              <a:t>-самоуважение.</a:t>
            </a:r>
            <a:br>
              <a:rPr lang="ru-RU" smtClean="0"/>
            </a:br>
            <a:r>
              <a:rPr lang="ru-RU" smtClean="0"/>
              <a:t>Социально – психологическая компетентность (способность эффективно  взаимодействовать с окружающими в системе межличностных отношений);</a:t>
            </a:r>
            <a:br>
              <a:rPr lang="ru-RU" smtClean="0"/>
            </a:br>
            <a:r>
              <a:rPr lang="ru-RU" smtClean="0"/>
              <a:t>-умение ориентироваться в социальных ситуациях;</a:t>
            </a:r>
            <a:br>
              <a:rPr lang="ru-RU" smtClean="0"/>
            </a:br>
            <a:r>
              <a:rPr lang="ru-RU" smtClean="0"/>
              <a:t>-умение адекватно определять личностные особенности и эмоциональные состояния других людей;</a:t>
            </a:r>
            <a:br>
              <a:rPr lang="ru-RU" smtClean="0"/>
            </a:br>
            <a:r>
              <a:rPr lang="ru-RU" smtClean="0"/>
              <a:t>-умение выбирать адекватные способы общения с окружающими людьми и реализовывать их в процессе взаимодействия;</a:t>
            </a:r>
            <a:br>
              <a:rPr lang="ru-RU" smtClean="0"/>
            </a:br>
            <a:r>
              <a:rPr lang="ru-RU" smtClean="0"/>
              <a:t>-умение конструктивного разрешения конфликтных ситуаций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420249-EC4E-495D-80DD-BD5559461E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</a:t>
            </a:r>
            <a:r>
              <a:rPr lang="ru-RU" smtClean="0"/>
              <a:t>минобрнауки.рф/департаменты/383/файл/6897/</a:t>
            </a:r>
            <a:r>
              <a:rPr lang="en-US" smtClean="0"/>
              <a:t>Luchshie_praktiki.pdf</a:t>
            </a:r>
          </a:p>
          <a:p>
            <a:pPr>
              <a:spcBef>
                <a:spcPct val="0"/>
              </a:spcBef>
            </a:pPr>
            <a:r>
              <a:rPr lang="en-US" smtClean="0"/>
              <a:t>http://</a:t>
            </a:r>
            <a:r>
              <a:rPr lang="ru-RU" smtClean="0"/>
              <a:t>минобрнауки.рф/департаменты/383/файл/6898/</a:t>
            </a:r>
            <a:r>
              <a:rPr lang="en-US" smtClean="0"/>
              <a:t>Metodicheskie_rekomendacii.pdf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83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4D18C5-9486-4406-861A-36FB4CDD99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B51C7F-22D8-4734-B921-93C0687D9B9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64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EDAFE1-AD3D-43CB-8E8E-5DAF9906F3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2888" indent="23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Синергетика предполагает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 новых образовательных моделей, технологий и методов, которые оказывают наиболее эффективное влияние на качество образовательной деятельности. Наиболее оптимальными  технологиями  демократического стиля взаимодействия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андрагога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слушателя  являются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методы обучения. </a:t>
            </a:r>
          </a:p>
          <a:p>
            <a:pPr marL="242888" indent="23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Отличительные черты  интерактивных методов (ИМО) обучения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Инициативность слушателей  в учебной деятельности, которая стимулируется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андрагогом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выступающим в  позиции партнера-помощника (модератора).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 результат обучения приобретают  личностную значимость для всех субъектов учебной деятельности.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Интерактивные методы обучения (ИМО) принято  подразделять на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неимитационные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имитационные методы.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Неимитационные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методы: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лекция, эвристическая беседа, дискуссия, исследовательская работа, аудиторная  самостоятельная работа с учебной литературой,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-ресурсами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Имитационные  методы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построены на групповых формах работы ( ОДИ, «мозговой штурм», решение педагогических ситуаций и др.) При этом  не отрицая значимости и важности организации учебной деятельности с использованием традиционных методов обучения.</a:t>
            </a:r>
            <a:endParaRPr lang="ru-RU" dirty="0"/>
          </a:p>
        </p:txBody>
      </p:sp>
      <p:sp>
        <p:nvSpPr>
          <p:cNvPr id="1167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B32EB7-B5DA-466D-A6F3-7C7CF57A331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87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91FCB1-25C6-451D-AA14-9754AFD512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0C1AC6-5845-4863-B0A1-D707C6D4441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BCC8-163A-4A3C-A365-33AB26733C6D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05CF-58BE-46D8-A51C-C7412DC5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E907-1EB8-4EDD-8F2E-D0E74FD87CCE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C8F3-E46D-4A4E-9FE1-CFE447F6B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94E5-376E-489D-A17D-AAFBE493F31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2EB1-40FC-4132-ACAA-712D95484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40AF-31EF-4006-9BC0-3F75C960E173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7089-0F02-4F9A-8C35-E7C4CCDCE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D99E-81E9-4220-80C1-4BBEC051C9E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7B2E-CCF4-4071-8976-9D3836A65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9983-9523-4F09-99E5-7B81F25E8FD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B625-BDB9-4686-B0E5-734F57E1B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F6BF-3473-41BD-B1DC-1604482CEDE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6B5E-D2CF-4D8B-8EAD-CCF67E0B8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78B8-E281-46C7-9B60-627684027FCB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1F04-7C9B-4398-95CB-7F3CBD7BC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CB95-D981-4B74-AC0F-8DAD5F5C356A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89AD-29EA-437C-A88C-4D452F295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56C0-A392-44A9-8008-2B9E16B6EFD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D69D-7DE2-4489-BF0F-40EBEE0A6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7DF4-7768-4F27-9704-F205AB9564B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4B00-08AF-45CA-AEC3-1DE809F22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C321-A236-42FC-81E0-9556CDF6C9EB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61DF-345D-46CC-8E3F-00E47C915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B270-DE71-43FD-A0F3-AE43B367C06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5350-6919-480A-9079-3F951D414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8AB6-1EB0-43BA-98A9-FBCBD1CA339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04A6-F185-4FDC-AFDD-2A7F0CD6E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A780-6F74-418F-BF21-A57ACF2F802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12E5-BFC4-414A-AA73-FAF9C6F9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B3B3-423A-444B-B92B-BFD94E8B7A1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A2E-D21E-49C3-A5ED-7B67F891A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3E33-9ECF-4C67-B22A-F199BEBE66A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D86E-F549-4E54-95A5-60CDB226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93E0-6158-41B3-B45C-20535669AA2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633E-552D-4FA7-8690-0655063C9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8C72-45C7-4F01-BC60-764AC3E6A48F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A548-CFA2-4591-9F16-498F89E67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A4F3-B33E-46A9-9A0F-421029F53C2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8D2A-1656-42C2-A6A7-030000E39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7171-3E1A-4876-9D16-7386B6B5A48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888-46A7-4D36-A630-A61AC41B3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20CD-17EF-4CD0-ADE8-B334B7E0CA43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2EC4-4FF9-4377-A7F7-58B0F0CA1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1E14-6AC6-4C7C-9D24-2ED3AE41F08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0188-630E-4386-9935-0A5BA9235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5F6D-638D-42BA-AE12-3FEF4F9DF021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11EF-1E9E-4F0A-AF7B-A8DE76566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8F8B-2C3E-45A6-AD92-E1F066164DF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1164-886F-4D62-B658-CAD911B6E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A15B-FB3C-4E39-9B2A-4C9D383C5DD3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EEB3-3FAF-4539-9ACA-62598EA1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BF79-E5C9-4FD9-98A5-0653B133860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D21E-C4C0-4591-8805-837E75998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6F01-AF35-4476-B222-E0F107BFC2C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876-B150-47F4-B1C1-E60A87179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8DBB-404E-4FEA-8B1C-F7BAE1ADBE3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EEF0-FD2C-40B1-BEAB-75C581834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3E98-0C1E-4B7D-9707-66289CECAB4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C1AA-4FBF-4EB3-B5D2-B0B649E85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7BE8-5D59-418E-A9D9-B827D5025A5E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911-31E3-44B8-B2DD-24BDD11FF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C7FE-7CB2-4175-B861-9CA70D0E626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D077-CCB1-4843-BCFB-CF59E0CF3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FD6E-233B-4194-A714-EF5F46B0361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7BD6-935C-4C3D-B967-C4BD62CC4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9118-0597-4EDF-89AA-240DCF230B1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E3CA-EE30-42B7-B54E-2B0C6C3D9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A62DB-CAF1-4DB4-A755-EFB33DDE92B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7B15-8AE6-430C-B39E-FE58BBD4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7507-6759-474E-AF66-05CB7E11D64C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F36E-098C-4F9A-A581-CDA9F8253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3719-FCB7-466E-B793-17608DC9CE9D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5E6A-18B0-4D08-AACF-B7B34BBD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3526-A28F-4B2B-B866-40479E0D52D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9754-5D9B-4FF9-8497-7315AEBB6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6AD8-D0C8-4603-A43F-41C29EBD8AA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EB24-CC35-49D3-8D49-C2B41FF7C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873B-D95D-4BA3-9E16-997BEF85959F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AF1E-7EF0-4329-8AE6-FEAFD3C0F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75A4-5823-40AA-AA39-BD25B7D9547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DE35-FFEE-4AF9-9C4C-EE4C934D0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812F-F824-4A7A-8840-6E995CF6E73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8F4E-15FF-434F-88EC-F25ECA2E6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53EC-485C-49EF-BF4D-503EF3A0E8CB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D630-978D-4AB8-996F-190DF3919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4625-3885-4363-9823-3C87422772F1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508B-6292-4558-8F79-0EF26394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07A7-66A3-49D8-A057-10F18A232CB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8AAD-F479-457F-A91B-AE4DCFE4E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2ED1-16BF-4881-8E14-260C17497103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81FE-789D-46ED-8AAE-526BD62E9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D1E8-BF46-4F99-841B-58220525E8C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C9C4-EF2F-4BF2-9B92-D7388F382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7EED-0AA6-4854-AD55-AAD216786DA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EB45-70E4-4D6B-A484-41A5EFDC1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71E1-2F66-42EA-8D5D-0A8AEEC6D1D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073F-5435-4DF4-A09A-BB7D53875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7E5D-1E50-4827-BCEA-B9DFA891628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5C48-5EB8-4EA9-9A85-180BF8F9D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84BA-4D8A-45E1-9D6F-CABE35333B7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27FC-40EC-413B-AA17-3C20A44AC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305E-FDD1-4A78-BC67-DB6555AAC38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8A4078-4426-434A-86D0-3F0449D439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9210-3E4C-4A10-886C-3437AAE8156B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ED2C38-CCE0-4915-AC8F-A75F05934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07BD-D257-4663-A30E-C78E07F6AB7E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D5257C-7E1F-4033-95A9-0256A1681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7274-8B16-487B-9DA3-8820FC8AC52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99C49F-F13A-4930-84DB-52D101CF3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BB18-6389-446F-A739-1307C7C4BF2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3CB4-752F-4315-BFB8-CE26477F6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DB16-F529-4356-89FF-8900D255585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22E628-264B-49A3-9051-389583372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B6A8-3564-41F7-BB3C-7DC287E2C2ED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BEDBBC-56EB-4604-8EC1-32E5FB31C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4B31-2598-43E2-B9B7-62B6B7F2D03F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1F3FB5-7835-4CEF-94DE-B32EE985B1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6687-7272-4989-93E1-D49552E828B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281E2C-07DB-43B3-A452-4A9754639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B026-AA39-483A-81D7-AD7CF0F8007B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545139-B9CF-43A8-93CA-6276955798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6867-3A29-4261-878B-F0A944930ECA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188D18-4123-4F21-B469-44F0127F1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D705-8A66-4D9E-AE48-6DFFF2226003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36A580-D6F9-4FC7-BBD2-5EECC8491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4C1C-940C-4133-9A09-A8467C9D5BA1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24223C-3D5C-4B1E-8397-731CFF077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1B2B-BCDA-4C3A-9DCF-7B36F573362E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168A96-AFA8-484E-9674-5B1E192B3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AA39-6D40-47E1-B4B5-4D27A3E5820F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AA0C6-1E8B-4897-ACFE-61D5D51F2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8BD6-4047-40A0-8DA4-3DDCE3EE324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688D-3DCA-4DD1-B7ED-6C5C3C42D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021C-C766-4674-BBFE-29250CFFFE2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EAF313-A015-44C2-8C54-FFBDB5359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4A8F-0B31-4390-B154-81BA0FF6A8C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DF0AA-1C24-4FEE-B77C-5D5863851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597A-4231-4A13-95AC-1DEB958CAF6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9242E6-3175-4D26-AE6C-9EF185B21C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0848-8F79-4BF1-90DF-6F590B74C78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061E6C-5C37-4953-8CE0-8AD85AC69E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9AC9-64EC-4A1E-9302-024ABEFE509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C79106-3113-45F1-88EC-501EF6D493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D770-1315-4266-B6FD-6B2BF0BA291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554AB-B036-4831-896C-A8D76F042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E4FE-43D6-41FE-ADAF-AF199C051151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33FFE4-1E87-4F73-A0A9-79051FBEC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2561-D8EA-4568-A094-B3737E6DEBDE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36D5B-9603-4E2B-95B0-0442E882C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94A8-37A9-4087-AA0B-573A5F6E9F3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C3ED-E638-4546-AA78-1154A7C0A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C077-1500-4C4C-8E09-6E43242FF45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85C1-0FDD-4A2C-BCA2-DBFC675FF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78948-B3C7-4CF4-B971-0E1868E3B3D1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7EE80-BE19-4D40-BF2E-91EC3D8B3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C997B-C584-4ECB-8B95-02CE41285C0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5FEE6-A5E4-4124-A00A-F7915C95F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15C72-4CDE-4A6C-B0A6-D8C9310D6FE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C3046-5CD7-4858-84E6-6862AD47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D7B7D0-391B-46BA-8FF1-92B2C140095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F41C9-ED47-4E31-99EE-8825B090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737B5-6F2C-4BAE-96B8-634B09C04234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A0888-603C-408E-92E2-A4E3CCECB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43903-B61F-4F43-92E5-390DD4B80C4A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388ED62-2F4A-46B9-8C93-4166CCE4A5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7CEC9-27B1-4336-86C9-477FA388AAC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4736BEE7-B469-43D2-B2C3-C8BB8434E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PowerPoint11.sl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Синергия приоритетных направлений развития СПО в профессиональной образовательной организации Московской области</a:t>
            </a:r>
            <a:endParaRPr lang="ru-RU" sz="2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775" y="3886200"/>
            <a:ext cx="6048375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Пряничникова</a:t>
            </a:r>
            <a:r>
              <a:rPr lang="ru-RU" sz="2000" dirty="0" smtClean="0"/>
              <a:t> Ольга Николаевна, начальник программно-методического отдела ЦРПО, канд. </a:t>
            </a:r>
            <a:r>
              <a:rPr lang="ru-RU" sz="2000" dirty="0" err="1" smtClean="0"/>
              <a:t>пед</a:t>
            </a:r>
            <a:r>
              <a:rPr lang="ru-RU" sz="2000" dirty="0" smtClean="0"/>
              <a:t> наук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5288" y="115888"/>
            <a:ext cx="8280400" cy="1081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268413"/>
          </a:xfrm>
        </p:spPr>
        <p:txBody>
          <a:bodyPr/>
          <a:lstStyle/>
          <a:p>
            <a:r>
              <a:rPr lang="ru-RU" sz="2000" b="1" smtClean="0"/>
              <a:t>2.Создание и обеспечение широких возможностей для различных</a:t>
            </a:r>
            <a:br>
              <a:rPr lang="ru-RU" sz="2000" b="1" smtClean="0"/>
            </a:br>
            <a:r>
              <a:rPr lang="ru-RU" sz="2000" b="1" smtClean="0"/>
              <a:t>категорий населения в приобретении необходимых прикладных</a:t>
            </a:r>
            <a:br>
              <a:rPr lang="ru-RU" sz="2000" b="1" smtClean="0"/>
            </a:br>
            <a:r>
              <a:rPr lang="ru-RU" sz="2000" b="1" smtClean="0"/>
              <a:t>квалификаций на протяжении всей трудовой деятельности</a:t>
            </a:r>
          </a:p>
        </p:txBody>
      </p:sp>
      <p:sp>
        <p:nvSpPr>
          <p:cNvPr id="99331" name="TextBox 4"/>
          <p:cNvSpPr txBox="1">
            <a:spLocks noChangeArrowheads="1"/>
          </p:cNvSpPr>
          <p:nvPr/>
        </p:nvSpPr>
        <p:spPr bwMode="auto">
          <a:xfrm>
            <a:off x="0" y="1412875"/>
            <a:ext cx="96853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Федеральный закон от 3 мая 2012 года № 46-ФЗ «О ратификации Конвенции о правах инвалидов»</a:t>
            </a:r>
          </a:p>
          <a:p>
            <a:r>
              <a:rPr lang="ru-RU" sz="1600" b="1" i="1">
                <a:latin typeface="Calibri" pitchFamily="34" charset="0"/>
              </a:rPr>
              <a:t>• Федеральный закон «Об образовании в Российской Федерации»</a:t>
            </a:r>
          </a:p>
          <a:p>
            <a:r>
              <a:rPr lang="ru-RU" sz="1600" b="1" i="1">
                <a:latin typeface="Calibri" pitchFamily="34" charset="0"/>
              </a:rPr>
              <a:t>• Указ Президента РФ от 07.05.2012 № 599 «О мерах по реализации государственной политики в области образования и науки»</a:t>
            </a:r>
          </a:p>
        </p:txBody>
      </p:sp>
      <p:sp>
        <p:nvSpPr>
          <p:cNvPr id="99332" name="Прямоугольник 7"/>
          <p:cNvSpPr>
            <a:spLocks noChangeArrowheads="1"/>
          </p:cNvSpPr>
          <p:nvPr/>
        </p:nvSpPr>
        <p:spPr bwMode="auto">
          <a:xfrm>
            <a:off x="6767513" y="3500438"/>
            <a:ext cx="23764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51569"/>
                </a:solidFill>
                <a:latin typeface="Calibri" pitchFamily="34" charset="0"/>
              </a:rPr>
              <a:t>2 территориально-образовательных кластера в области машиностроения</a:t>
            </a:r>
          </a:p>
        </p:txBody>
      </p:sp>
      <p:sp>
        <p:nvSpPr>
          <p:cNvPr id="99333" name="Прямоугольник 9"/>
          <p:cNvSpPr>
            <a:spLocks noChangeArrowheads="1"/>
          </p:cNvSpPr>
          <p:nvPr/>
        </p:nvSpPr>
        <p:spPr bwMode="auto">
          <a:xfrm>
            <a:off x="323850" y="3644900"/>
            <a:ext cx="19446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>
                <a:solidFill>
                  <a:srgbClr val="151569"/>
                </a:solidFill>
                <a:latin typeface="Calibri" pitchFamily="34" charset="0"/>
              </a:rPr>
              <a:t>14 отраслевых ресурсных центров</a:t>
            </a:r>
          </a:p>
        </p:txBody>
      </p:sp>
      <p:sp>
        <p:nvSpPr>
          <p:cNvPr id="99334" name="Прямоугольник 10"/>
          <p:cNvSpPr>
            <a:spLocks noChangeArrowheads="1"/>
          </p:cNvSpPr>
          <p:nvPr/>
        </p:nvSpPr>
        <p:spPr bwMode="auto">
          <a:xfrm>
            <a:off x="3203575" y="3500438"/>
            <a:ext cx="3149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>
                <a:solidFill>
                  <a:srgbClr val="151569"/>
                </a:solidFill>
                <a:latin typeface="Calibri" pitchFamily="34" charset="0"/>
              </a:rPr>
              <a:t>5 многофункциональных центров прикладных квалификаций </a:t>
            </a:r>
          </a:p>
        </p:txBody>
      </p:sp>
      <p:sp>
        <p:nvSpPr>
          <p:cNvPr id="99335" name="Прямоугольник 23"/>
          <p:cNvSpPr>
            <a:spLocks noChangeArrowheads="1"/>
          </p:cNvSpPr>
          <p:nvPr/>
        </p:nvSpPr>
        <p:spPr bwMode="auto">
          <a:xfrm>
            <a:off x="323850" y="4437063"/>
            <a:ext cx="22320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>
                <a:solidFill>
                  <a:srgbClr val="151569"/>
                </a:solidFill>
                <a:latin typeface="Calibri" pitchFamily="34" charset="0"/>
              </a:rPr>
              <a:t> </a:t>
            </a:r>
            <a:r>
              <a:rPr lang="ru-RU" sz="1600">
                <a:solidFill>
                  <a:schemeClr val="tx2"/>
                </a:solidFill>
                <a:latin typeface="Calibri" pitchFamily="34" charset="0"/>
              </a:rPr>
              <a:t>Образовательная деятельность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solidFill>
                  <a:schemeClr val="tx2"/>
                </a:solidFill>
                <a:latin typeface="Calibri" pitchFamily="34" charset="0"/>
              </a:rPr>
              <a:t>Учебно-методическая работа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solidFill>
                  <a:schemeClr val="tx2"/>
                </a:solidFill>
                <a:latin typeface="Calibri" pitchFamily="34" charset="0"/>
              </a:rPr>
              <a:t>Информационно-аналитическое обеспечение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27313" y="4271963"/>
            <a:ext cx="4968875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Инклюзивное образование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Ускоренное получение приоритетных профессий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Повышение квалификации и переподготовка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Профориентация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Содействие трудоустройству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Консультирование населения</a:t>
            </a:r>
          </a:p>
        </p:txBody>
      </p:sp>
      <p:pic>
        <p:nvPicPr>
          <p:cNvPr id="99337" name="Picture 2" descr="gerb 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3" descr="C:\Users\PRYANICHNIKOVA_on.PSY-ASOU-MO\Desktop\МЦП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420938"/>
            <a:ext cx="1714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4" descr="C:\Users\PRYANICHNIKOVA_on.PSY-ASOU-MO\Desktop\Ц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00" y="2565400"/>
            <a:ext cx="25527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8313" y="115888"/>
            <a:ext cx="799147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29688" cy="1371600"/>
          </a:xfrm>
        </p:spPr>
        <p:txBody>
          <a:bodyPr/>
          <a:lstStyle/>
          <a:p>
            <a:r>
              <a:rPr lang="ru-RU" sz="2600" b="1" smtClean="0"/>
              <a:t>3.Консолидация ресурсов бизнеса, государства и образовательных организаций в развитии Системы</a:t>
            </a:r>
          </a:p>
        </p:txBody>
      </p:sp>
      <p:sp>
        <p:nvSpPr>
          <p:cNvPr id="100355" name="TextBox 5"/>
          <p:cNvSpPr txBox="1">
            <a:spLocks noChangeArrowheads="1"/>
          </p:cNvSpPr>
          <p:nvPr/>
        </p:nvSpPr>
        <p:spPr bwMode="auto">
          <a:xfrm>
            <a:off x="2857500" y="1341438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Государственная программа Московской области «Образование Подмосковья» на 2014-2018 годы</a:t>
            </a:r>
            <a:r>
              <a:rPr lang="ru-RU" sz="1600" i="1">
                <a:latin typeface="Calibri" pitchFamily="34" charset="0"/>
              </a:rPr>
              <a:t> </a:t>
            </a:r>
          </a:p>
        </p:txBody>
      </p:sp>
      <p:sp>
        <p:nvSpPr>
          <p:cNvPr id="100356" name="TextBox 6"/>
          <p:cNvSpPr txBox="1">
            <a:spLocks noChangeArrowheads="1"/>
          </p:cNvSpPr>
          <p:nvPr/>
        </p:nvSpPr>
        <p:spPr bwMode="auto">
          <a:xfrm>
            <a:off x="214313" y="1857375"/>
            <a:ext cx="8929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Проект «Модернизация подготовки кадров для предприятий оборонно-промышленного комплекса, расположенных на территории Московской области»</a:t>
            </a:r>
          </a:p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 проекте участвуют 25 предприятий </a:t>
            </a:r>
          </a:p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Подготовка кадров осуществляется для оборонно-промышленного комплекса по 15 специальностям и 9 профессиям.</a:t>
            </a:r>
            <a:r>
              <a:rPr lang="ru-RU" b="1">
                <a:latin typeface="Calibri" pitchFamily="34" charset="0"/>
              </a:rPr>
              <a:t>  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00357" name="TextBox 8"/>
          <p:cNvSpPr txBox="1">
            <a:spLocks noChangeArrowheads="1"/>
          </p:cNvSpPr>
          <p:nvPr/>
        </p:nvSpPr>
        <p:spPr bwMode="auto">
          <a:xfrm>
            <a:off x="500063" y="5786438"/>
            <a:ext cx="53578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Бюджет проекта – 136, 6 млн. руб</a:t>
            </a:r>
            <a:r>
              <a:rPr lang="ru-RU" sz="2400" b="1">
                <a:solidFill>
                  <a:schemeClr val="bg2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1003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36004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57563"/>
            <a:ext cx="4248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37449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941888"/>
            <a:ext cx="396081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47813" y="188913"/>
            <a:ext cx="633730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404813"/>
            <a:ext cx="7848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Государственно-частное партнёрство в МО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1379" name="Прямоугольник 5"/>
          <p:cNvSpPr>
            <a:spLocks noChangeArrowheads="1"/>
          </p:cNvSpPr>
          <p:nvPr/>
        </p:nvSpPr>
        <p:spPr bwMode="auto">
          <a:xfrm>
            <a:off x="179388" y="2708275"/>
            <a:ext cx="30241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Century Gothic" pitchFamily="34" charset="0"/>
              </a:rPr>
              <a:t>Создано</a:t>
            </a:r>
          </a:p>
          <a:p>
            <a:pPr algn="ctr">
              <a:buFont typeface="Arial" charset="0"/>
              <a:buChar char="•"/>
            </a:pPr>
            <a:r>
              <a:rPr lang="ru-RU" altLang="ru-RU" b="1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altLang="ru-RU" sz="1600" b="1">
                <a:solidFill>
                  <a:srgbClr val="002060"/>
                </a:solidFill>
                <a:latin typeface="Century Gothic" pitchFamily="34" charset="0"/>
              </a:rPr>
              <a:t>4 высокотехнологичных центров коллективного пользования</a:t>
            </a:r>
          </a:p>
          <a:p>
            <a:pPr algn="ctr">
              <a:buFont typeface="Arial" charset="0"/>
              <a:buChar char="•"/>
            </a:pPr>
            <a:r>
              <a:rPr lang="ru-RU" altLang="ru-RU" sz="1600" b="1">
                <a:solidFill>
                  <a:srgbClr val="002060"/>
                </a:solidFill>
                <a:latin typeface="Century Gothic" pitchFamily="34" charset="0"/>
              </a:rPr>
              <a:t> 10 учебных площадок</a:t>
            </a:r>
          </a:p>
        </p:txBody>
      </p:sp>
      <p:sp>
        <p:nvSpPr>
          <p:cNvPr id="101380" name="Прямоугольник 7"/>
          <p:cNvSpPr>
            <a:spLocks noChangeArrowheads="1"/>
          </p:cNvSpPr>
          <p:nvPr/>
        </p:nvSpPr>
        <p:spPr bwMode="auto">
          <a:xfrm>
            <a:off x="468313" y="4508500"/>
            <a:ext cx="2016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Century Gothic" pitchFamily="34" charset="0"/>
              </a:rPr>
              <a:t>Разработаны требования к компетенциям выпускников по 22 образовательным программам</a:t>
            </a:r>
          </a:p>
        </p:txBody>
      </p:sp>
      <p:pic>
        <p:nvPicPr>
          <p:cNvPr id="10" name="Picture 22" descr="http://allshashki.ru/_nw/5/7441742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3501008"/>
            <a:ext cx="2528633" cy="2180657"/>
          </a:xfrm>
          <a:prstGeom prst="rect">
            <a:avLst/>
          </a:prstGeom>
          <a:noFill/>
        </p:spPr>
      </p:pic>
      <p:sp>
        <p:nvSpPr>
          <p:cNvPr id="101382" name="Прямоугольник 10"/>
          <p:cNvSpPr>
            <a:spLocks noChangeArrowheads="1"/>
          </p:cNvSpPr>
          <p:nvPr/>
        </p:nvSpPr>
        <p:spPr bwMode="auto">
          <a:xfrm>
            <a:off x="2987675" y="1341438"/>
            <a:ext cx="3529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rgbClr val="002060"/>
                </a:solidFill>
                <a:latin typeface="Century Gothic" pitchFamily="34" charset="0"/>
              </a:rPr>
              <a:t>Программное обеспечение: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entury Gothic" pitchFamily="34" charset="0"/>
              </a:rPr>
              <a:t>Разработано в 2015 году 160 образовательных программ, 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entury Gothic" pitchFamily="34" charset="0"/>
              </a:rPr>
              <a:t>проведена экспертиза 374 ОПОП по приоритетным отраслям</a:t>
            </a:r>
          </a:p>
        </p:txBody>
      </p:sp>
      <p:sp>
        <p:nvSpPr>
          <p:cNvPr id="101383" name="Прямоугольник 11"/>
          <p:cNvSpPr>
            <a:spLocks noChangeArrowheads="1"/>
          </p:cNvSpPr>
          <p:nvPr/>
        </p:nvSpPr>
        <p:spPr bwMode="auto">
          <a:xfrm>
            <a:off x="6227763" y="3933825"/>
            <a:ext cx="29162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Century Gothic" pitchFamily="34" charset="0"/>
              </a:rPr>
              <a:t>Создано</a:t>
            </a:r>
          </a:p>
          <a:p>
            <a:pPr algn="ctr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altLang="ru-RU" sz="1600" b="1">
                <a:solidFill>
                  <a:srgbClr val="002060"/>
                </a:solidFill>
                <a:latin typeface="Century Gothic" pitchFamily="34" charset="0"/>
              </a:rPr>
              <a:t>7 кафедр на базе Университета «Дубна»</a:t>
            </a:r>
          </a:p>
        </p:txBody>
      </p:sp>
      <p:sp>
        <p:nvSpPr>
          <p:cNvPr id="101384" name="Прямоугольник 13"/>
          <p:cNvSpPr>
            <a:spLocks noChangeArrowheads="1"/>
          </p:cNvSpPr>
          <p:nvPr/>
        </p:nvSpPr>
        <p:spPr bwMode="auto">
          <a:xfrm>
            <a:off x="5867400" y="5103813"/>
            <a:ext cx="3132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solidFill>
                  <a:srgbClr val="002060"/>
                </a:solidFill>
                <a:latin typeface="Century Gothic" pitchFamily="34" charset="0"/>
              </a:rPr>
              <a:t>Проведено 47 мероприятий по вопросам внедрения прогрессивных образовательных технологий</a:t>
            </a:r>
          </a:p>
        </p:txBody>
      </p:sp>
      <p:pic>
        <p:nvPicPr>
          <p:cNvPr id="101385" name="Рисунок 14" descr="C:\Users\ПУ-36\Desktop\business_peo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557338"/>
            <a:ext cx="2370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2012-2013 уч.г\ОКТЯБРЬ\СОВЕЩАНИЕ 25.10.12\DSC06138.JPG"/>
          <p:cNvPicPr/>
          <p:nvPr/>
        </p:nvPicPr>
        <p:blipFill>
          <a:blip r:embed="rId5" cstate="print"/>
          <a:srcRect l="10716" t="16296" r="13838"/>
          <a:stretch>
            <a:fillRect/>
          </a:stretch>
        </p:blipFill>
        <p:spPr bwMode="auto">
          <a:xfrm>
            <a:off x="214282" y="1340768"/>
            <a:ext cx="248551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07950" y="4076700"/>
            <a:ext cx="2951163" cy="2665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3789363"/>
            <a:ext cx="2879725" cy="2879725"/>
          </a:xfrm>
          <a:prstGeom prst="roundRect">
            <a:avLst>
              <a:gd name="adj" fmla="val 170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888" y="1196975"/>
            <a:ext cx="2663825" cy="23034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388" y="1484313"/>
            <a:ext cx="2952750" cy="2376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429" name="Прямоугольник 7"/>
          <p:cNvSpPr>
            <a:spLocks noChangeArrowheads="1"/>
          </p:cNvSpPr>
          <p:nvPr/>
        </p:nvSpPr>
        <p:spPr bwMode="auto">
          <a:xfrm>
            <a:off x="6156325" y="3789363"/>
            <a:ext cx="28082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latin typeface="Calibri" pitchFamily="34" charset="0"/>
            </a:endParaRP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Конкурс работ </a:t>
            </a:r>
            <a:r>
              <a:rPr lang="ru-RU" sz="1200" b="1">
                <a:latin typeface="Calibri" pitchFamily="34" charset="0"/>
              </a:rPr>
              <a:t>научно-технического творчества</a:t>
            </a:r>
          </a:p>
          <a:p>
            <a:r>
              <a:rPr lang="ru-RU" sz="1200">
                <a:latin typeface="Calibri" pitchFamily="34" charset="0"/>
              </a:rPr>
              <a:t>Студентов</a:t>
            </a: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• Конкурс </a:t>
            </a:r>
            <a:r>
              <a:rPr lang="ru-RU" sz="1200" b="1">
                <a:latin typeface="Calibri" pitchFamily="34" charset="0"/>
              </a:rPr>
              <a:t>лучших практик подготовки в СПО</a:t>
            </a:r>
          </a:p>
          <a:p>
            <a:r>
              <a:rPr lang="ru-RU" sz="1200">
                <a:latin typeface="Calibri" pitchFamily="34" charset="0"/>
              </a:rPr>
              <a:t>• Конкурсы </a:t>
            </a:r>
            <a:r>
              <a:rPr lang="ru-RU" sz="1200" b="1">
                <a:latin typeface="Calibri" pitchFamily="34" charset="0"/>
              </a:rPr>
              <a:t>творческих работ студентов</a:t>
            </a:r>
          </a:p>
          <a:p>
            <a:r>
              <a:rPr lang="ru-RU" sz="1200">
                <a:latin typeface="Calibri" pitchFamily="34" charset="0"/>
              </a:rPr>
              <a:t>• </a:t>
            </a:r>
            <a:r>
              <a:rPr lang="ru-RU" sz="1200" b="1">
                <a:latin typeface="Calibri" pitchFamily="34" charset="0"/>
              </a:rPr>
              <a:t>по специальностям</a:t>
            </a:r>
          </a:p>
          <a:p>
            <a:r>
              <a:rPr lang="ru-RU" sz="1200">
                <a:latin typeface="Calibri" pitchFamily="34" charset="0"/>
              </a:rPr>
              <a:t>• Конкурс </a:t>
            </a:r>
            <a:r>
              <a:rPr lang="ru-RU" sz="1200" b="1">
                <a:latin typeface="Calibri" pitchFamily="34" charset="0"/>
              </a:rPr>
              <a:t>«Профессионал будущего»</a:t>
            </a:r>
          </a:p>
          <a:p>
            <a:r>
              <a:rPr lang="ru-RU" sz="1200">
                <a:latin typeface="Calibri" pitchFamily="34" charset="0"/>
              </a:rPr>
              <a:t>• Конкурс творческих работ студентов СПО </a:t>
            </a:r>
            <a:r>
              <a:rPr lang="ru-RU" sz="1200" b="1">
                <a:latin typeface="Calibri" pitchFamily="34" charset="0"/>
              </a:rPr>
              <a:t>«Зелёные</a:t>
            </a:r>
          </a:p>
          <a:p>
            <a:r>
              <a:rPr lang="ru-RU" sz="1200" b="1">
                <a:latin typeface="Calibri" pitchFamily="34" charset="0"/>
              </a:rPr>
              <a:t>технологии»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313" y="0"/>
            <a:ext cx="8207375" cy="11255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Создание условий для успешной социализации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эффективной самореализации обучающихся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2" name="Прямоугольник 4"/>
          <p:cNvSpPr>
            <a:spLocks noChangeArrowheads="1"/>
          </p:cNvSpPr>
          <p:nvPr/>
        </p:nvSpPr>
        <p:spPr bwMode="auto">
          <a:xfrm>
            <a:off x="179388" y="1484313"/>
            <a:ext cx="26638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ВСЕРОССИЙСКИЕ</a:t>
            </a:r>
          </a:p>
          <a:p>
            <a:pPr algn="ctr"/>
            <a:r>
              <a:rPr lang="ru-RU" b="1">
                <a:latin typeface="Calibri" pitchFamily="34" charset="0"/>
              </a:rPr>
              <a:t>ОЛИМПИАДЫ</a:t>
            </a:r>
          </a:p>
          <a:p>
            <a:pPr algn="ctr"/>
            <a:r>
              <a:rPr lang="ru-RU" b="1">
                <a:latin typeface="Calibri" pitchFamily="34" charset="0"/>
              </a:rPr>
              <a:t>ПРОФЕССИОНАЛЬНОГО</a:t>
            </a:r>
          </a:p>
          <a:p>
            <a:pPr algn="ctr"/>
            <a:r>
              <a:rPr lang="ru-RU" b="1">
                <a:latin typeface="Calibri" pitchFamily="34" charset="0"/>
              </a:rPr>
              <a:t>МАСТЕРСТВА</a:t>
            </a:r>
          </a:p>
          <a:p>
            <a:pPr algn="ctr"/>
            <a:r>
              <a:rPr lang="ru-RU">
                <a:latin typeface="Calibri" pitchFamily="34" charset="0"/>
              </a:rPr>
              <a:t>обучающихся по</a:t>
            </a:r>
          </a:p>
          <a:p>
            <a:pPr algn="ctr"/>
            <a:r>
              <a:rPr lang="ru-RU">
                <a:latin typeface="Calibri" pitchFamily="34" charset="0"/>
              </a:rPr>
              <a:t>профессиям</a:t>
            </a:r>
          </a:p>
          <a:p>
            <a:pPr algn="ctr"/>
            <a:r>
              <a:rPr lang="ru-RU">
                <a:latin typeface="Calibri" pitchFamily="34" charset="0"/>
              </a:rPr>
              <a:t>и специальностям СПО</a:t>
            </a:r>
          </a:p>
        </p:txBody>
      </p:sp>
      <p:pic>
        <p:nvPicPr>
          <p:cNvPr id="103433" name="Picture 20" descr="http://www.vesti.ru/p/b_10769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1268413"/>
            <a:ext cx="12239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4" name="Прямоугольник 6"/>
          <p:cNvSpPr>
            <a:spLocks noChangeArrowheads="1"/>
          </p:cNvSpPr>
          <p:nvPr/>
        </p:nvSpPr>
        <p:spPr bwMode="auto">
          <a:xfrm>
            <a:off x="6156325" y="1341438"/>
            <a:ext cx="25923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ВСЕРОССИЙСКИЕ</a:t>
            </a:r>
          </a:p>
          <a:p>
            <a:pPr algn="ctr"/>
            <a:r>
              <a:rPr lang="ru-RU" b="1">
                <a:latin typeface="Calibri" pitchFamily="34" charset="0"/>
              </a:rPr>
              <a:t>КОНКУРСЫ</a:t>
            </a:r>
          </a:p>
          <a:p>
            <a:pPr algn="ctr"/>
            <a:r>
              <a:rPr lang="ru-RU">
                <a:latin typeface="Calibri" pitchFamily="34" charset="0"/>
              </a:rPr>
              <a:t>обучающихся по</a:t>
            </a:r>
          </a:p>
          <a:p>
            <a:pPr algn="ctr"/>
            <a:r>
              <a:rPr lang="ru-RU">
                <a:latin typeface="Calibri" pitchFamily="34" charset="0"/>
              </a:rPr>
              <a:t>профессиям</a:t>
            </a:r>
          </a:p>
          <a:p>
            <a:pPr algn="ctr"/>
            <a:r>
              <a:rPr lang="ru-RU">
                <a:latin typeface="Calibri" pitchFamily="34" charset="0"/>
              </a:rPr>
              <a:t>и специальностям СПО</a:t>
            </a:r>
          </a:p>
        </p:txBody>
      </p:sp>
      <p:sp>
        <p:nvSpPr>
          <p:cNvPr id="103435" name="Прямоугольник 14"/>
          <p:cNvSpPr>
            <a:spLocks noChangeArrowheads="1"/>
          </p:cNvSpPr>
          <p:nvPr/>
        </p:nvSpPr>
        <p:spPr bwMode="auto">
          <a:xfrm>
            <a:off x="250825" y="4149725"/>
            <a:ext cx="26654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Олимпиадным движением охвачено</a:t>
            </a:r>
          </a:p>
          <a:p>
            <a:r>
              <a:rPr lang="ru-RU" b="1">
                <a:latin typeface="Calibri" pitchFamily="34" charset="0"/>
              </a:rPr>
              <a:t>1670 участников из 73 субъектов РФ и 9</a:t>
            </a:r>
          </a:p>
          <a:p>
            <a:r>
              <a:rPr lang="ru-RU" b="1">
                <a:latin typeface="Calibri" pitchFamily="34" charset="0"/>
              </a:rPr>
              <a:t>федеральных округов</a:t>
            </a:r>
            <a:endParaRPr lang="ru-RU">
              <a:latin typeface="Calibri" pitchFamily="34" charset="0"/>
            </a:endParaRPr>
          </a:p>
        </p:txBody>
      </p:sp>
      <p:sp>
        <p:nvSpPr>
          <p:cNvPr id="103436" name="Прямоугольник 17"/>
          <p:cNvSpPr>
            <a:spLocks noChangeArrowheads="1"/>
          </p:cNvSpPr>
          <p:nvPr/>
        </p:nvSpPr>
        <p:spPr bwMode="auto">
          <a:xfrm>
            <a:off x="3132138" y="2420938"/>
            <a:ext cx="28082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WORLDSKILLS RUSSIA сегодня</a:t>
            </a:r>
          </a:p>
          <a:p>
            <a:r>
              <a:rPr lang="ru-RU" sz="1600">
                <a:latin typeface="Calibri" pitchFamily="34" charset="0"/>
              </a:rPr>
              <a:t>56 Региональных координационных центра (РКЦ)</a:t>
            </a:r>
          </a:p>
          <a:p>
            <a:r>
              <a:rPr lang="ru-RU" sz="1600">
                <a:latin typeface="Calibri" pitchFamily="34" charset="0"/>
              </a:rPr>
              <a:t>93 региональных чемпионата (25 чемпионатов в 2014 г., 30 чемпионатов в 2015 г.)</a:t>
            </a:r>
          </a:p>
          <a:p>
            <a:r>
              <a:rPr lang="ru-RU" sz="1600">
                <a:latin typeface="Calibri" pitchFamily="34" charset="0"/>
              </a:rPr>
              <a:t>более 10 000 конкурсантов, 15 000 экспертов, 500 000 зрителей</a:t>
            </a:r>
          </a:p>
          <a:p>
            <a:r>
              <a:rPr lang="ru-RU" sz="1600">
                <a:latin typeface="Calibri" pitchFamily="34" charset="0"/>
              </a:rPr>
              <a:t>3 национальных чемпионата</a:t>
            </a:r>
          </a:p>
          <a:p>
            <a:r>
              <a:rPr lang="ru-RU" sz="1600">
                <a:latin typeface="Calibri" pitchFamily="34" charset="0"/>
              </a:rPr>
              <a:t>2 чемпионата Hi-Tech по сквозным профессиям среди концернов и холдингов, предприятий РФ</a:t>
            </a: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Приоритеты развития системы среднего профессионального образования определены: 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435975" cy="5616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«майскими» и последующими указами Президента Российской Федерации;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Стратегией развития системы подготовки рабочих кадров и формирования прикладных квалификаций в Российской Федерации 2013-2020 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Комплексом мер, направленных на совершенствование системы среднего профессионального образования, на 2015 - 2020 годы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Обеспечить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обновление содержания профессионального образования и внедрение в системе среднего профессионального образования современных методик и образовательных технологий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Обеспечить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условий для распространения в системе среднего профессионального образования лучших практик и  разработок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3.Создать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инструмент управления проводимыми изменениями -  систему мониторинга качества среднего профессионального образования и сформировать саму систему оценки качества подготовки рабочих кадров в Российской Федерации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15888"/>
            <a:ext cx="8315325" cy="6492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Направления  деятельности 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1052513"/>
            <a:ext cx="8386763" cy="86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</a:t>
            </a:r>
            <a:r>
              <a:rPr lang="ru-RU" sz="2400" b="1" dirty="0"/>
              <a:t>.Федеральный </a:t>
            </a:r>
            <a:r>
              <a:rPr lang="ru-RU" sz="2400" b="1" dirty="0"/>
              <a:t>проект «Создание межрегионального центра компетенций по отрасли «</a:t>
            </a:r>
            <a:r>
              <a:rPr lang="ru-RU" sz="2400" b="1" dirty="0"/>
              <a:t>Строительство»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2988" y="2133600"/>
            <a:ext cx="7850187" cy="790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Создание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региональных центров компетенций для подготовки кадров по ТОП-50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2988" y="3644900"/>
            <a:ext cx="7850187" cy="5699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4.Достижение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показателей федерального мониторинга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4292600"/>
            <a:ext cx="7848600" cy="6175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Совершенствование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механизма формирования кадровой потребности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2988" y="5127625"/>
            <a:ext cx="7850187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Создание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условий для профориентации и профессиональной подготовки старшеклассников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3041650"/>
            <a:ext cx="7848600" cy="5222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3.Формирование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перечня «ТОП-50» на региональном уровне («ТОП-регион»)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950" y="5884863"/>
            <a:ext cx="7704138" cy="7127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7. Привлечение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работодателей в процесс подготовки кадров на условиях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частно-государственного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1" name="Полотно 1"/>
          <p:cNvGrpSpPr>
            <a:grpSpLocks/>
          </p:cNvGrpSpPr>
          <p:nvPr/>
        </p:nvGrpSpPr>
        <p:grpSpPr bwMode="auto">
          <a:xfrm>
            <a:off x="0" y="620713"/>
            <a:ext cx="9144000" cy="6237287"/>
            <a:chOff x="0" y="0"/>
            <a:chExt cx="6407150" cy="3619500"/>
          </a:xfrm>
        </p:grpSpPr>
        <p:sp>
          <p:nvSpPr>
            <p:cNvPr id="107524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6407150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176874" y="5527"/>
              <a:ext cx="229145" cy="240440"/>
            </a:xfrm>
            <a:prstGeom prst="ellipse">
              <a:avLst/>
            </a:prstGeom>
            <a:solidFill>
              <a:srgbClr val="FA7D70"/>
            </a:solid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196896" y="56195"/>
              <a:ext cx="274751" cy="257944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225818" y="96729"/>
              <a:ext cx="375975" cy="348224"/>
            </a:xfrm>
            <a:prstGeom prst="ellipse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276986" y="102256"/>
              <a:ext cx="424919" cy="459692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5595" y="41455"/>
              <a:ext cx="5206922" cy="2603387"/>
            </a:xfrm>
            <a:prstGeom prst="triangle">
              <a:avLst>
                <a:gd name="adj" fmla="val 50113"/>
              </a:avLst>
            </a:prstGeom>
            <a:solidFill>
              <a:srgbClr val="FDE4CF"/>
            </a:solidFill>
            <a:ln w="317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206898" y="218330"/>
              <a:ext cx="5206922" cy="2603387"/>
            </a:xfrm>
            <a:prstGeom prst="triangle">
              <a:avLst>
                <a:gd name="adj" fmla="val 50113"/>
              </a:avLst>
            </a:prstGeom>
            <a:solidFill>
              <a:srgbClr val="C5F0FF"/>
            </a:solidFill>
            <a:ln w="31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3817" y="444952"/>
              <a:ext cx="5206922" cy="2604309"/>
            </a:xfrm>
            <a:prstGeom prst="triangle">
              <a:avLst>
                <a:gd name="adj" fmla="val 50113"/>
              </a:avLst>
            </a:prstGeom>
            <a:solidFill>
              <a:srgbClr val="9BBB59">
                <a:lumMod val="40000"/>
                <a:lumOff val="60000"/>
              </a:srgbClr>
            </a:solidFill>
            <a:ln w="3175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94783" y="129893"/>
              <a:ext cx="698557" cy="685393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471647" y="314138"/>
              <a:ext cx="698557" cy="685393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rgbClr val="FF0000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07534" name="Овал 14"/>
            <p:cNvSpPr>
              <a:spLocks noChangeArrowheads="1"/>
            </p:cNvSpPr>
            <p:nvPr/>
          </p:nvSpPr>
          <p:spPr bwMode="auto">
            <a:xfrm>
              <a:off x="2660747" y="529705"/>
              <a:ext cx="698557" cy="686314"/>
            </a:xfrm>
            <a:prstGeom prst="ellipse">
              <a:avLst/>
            </a:prstGeom>
            <a:solidFill>
              <a:srgbClr val="9BBB59"/>
            </a:solidFill>
            <a:ln w="25400" algn="ctr">
              <a:solidFill>
                <a:srgbClr val="71893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ru-RU" altLang="ru-RU" sz="1200" b="1">
                  <a:solidFill>
                    <a:srgbClr val="215968"/>
                  </a:solidFill>
                  <a:cs typeface="Times New Roman" pitchFamily="18" charset="0"/>
                </a:rPr>
                <a:t>Учебный центр МЦК</a:t>
              </a:r>
              <a:endParaRPr lang="ru-RU" altLang="ru-RU" sz="12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558406" y="1647154"/>
              <a:ext cx="368188" cy="342696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221378" y="1616753"/>
              <a:ext cx="368188" cy="343618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6521" y="1647154"/>
              <a:ext cx="368189" cy="342696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196891" y="2506658"/>
              <a:ext cx="175752" cy="18056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668529" y="2491918"/>
              <a:ext cx="175752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119032" y="2490076"/>
              <a:ext cx="175752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515029" y="2490076"/>
              <a:ext cx="174639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963307" y="2490076"/>
              <a:ext cx="175752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416035" y="2491918"/>
              <a:ext cx="175752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825380" y="2490076"/>
              <a:ext cx="174639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4339287" y="2491918"/>
              <a:ext cx="174639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4879890" y="2490076"/>
              <a:ext cx="175752" cy="17964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107547" name="Прямая соединительная линия 27"/>
            <p:cNvCxnSpPr>
              <a:cxnSpLocks noChangeShapeType="1"/>
              <a:stCxn id="16" idx="3"/>
              <a:endCxn id="19" idx="0"/>
            </p:cNvCxnSpPr>
            <p:nvPr/>
          </p:nvCxnSpPr>
          <p:spPr bwMode="auto">
            <a:xfrm flipH="1">
              <a:off x="1284579" y="1939825"/>
              <a:ext cx="327672" cy="567062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/>
              <a:tailEnd type="triangle" w="med" len="med"/>
            </a:ln>
          </p:spPr>
        </p:cxnSp>
        <p:cxnSp>
          <p:nvCxnSpPr>
            <p:cNvPr id="107548" name="Прямая соединительная линия 28"/>
            <p:cNvCxnSpPr>
              <a:cxnSpLocks noChangeShapeType="1"/>
              <a:stCxn id="16" idx="4"/>
              <a:endCxn id="20" idx="0"/>
            </p:cNvCxnSpPr>
            <p:nvPr/>
          </p:nvCxnSpPr>
          <p:spPr bwMode="auto">
            <a:xfrm>
              <a:off x="1742465" y="1990042"/>
              <a:ext cx="13630" cy="501945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/>
              <a:tailEnd type="triangle" w="med" len="med"/>
            </a:ln>
          </p:spPr>
        </p:cxnSp>
        <p:cxnSp>
          <p:nvCxnSpPr>
            <p:cNvPr id="107549" name="Прямая соединительная линия 29"/>
            <p:cNvCxnSpPr>
              <a:cxnSpLocks noChangeShapeType="1"/>
              <a:stCxn id="21" idx="0"/>
              <a:endCxn id="16" idx="5"/>
            </p:cNvCxnSpPr>
            <p:nvPr/>
          </p:nvCxnSpPr>
          <p:spPr bwMode="auto">
            <a:xfrm flipH="1" flipV="1">
              <a:off x="1872679" y="1939825"/>
              <a:ext cx="334260" cy="549917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 type="triangle" w="med" len="med"/>
              <a:tailEnd/>
            </a:ln>
          </p:spPr>
        </p:cxnSp>
        <p:cxnSp>
          <p:nvCxnSpPr>
            <p:cNvPr id="107550" name="Прямая соединительная линия 30"/>
            <p:cNvCxnSpPr>
              <a:cxnSpLocks noChangeShapeType="1"/>
              <a:stCxn id="18" idx="3"/>
              <a:endCxn id="22" idx="0"/>
            </p:cNvCxnSpPr>
            <p:nvPr/>
          </p:nvCxnSpPr>
          <p:spPr bwMode="auto">
            <a:xfrm flipH="1">
              <a:off x="2602311" y="1939825"/>
              <a:ext cx="307880" cy="549872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/>
              <a:tailEnd type="triangle" w="med" len="med"/>
            </a:ln>
          </p:spPr>
        </p:cxnSp>
        <p:cxnSp>
          <p:nvCxnSpPr>
            <p:cNvPr id="107551" name="Прямая соединительная линия 31"/>
            <p:cNvCxnSpPr>
              <a:cxnSpLocks noChangeShapeType="1"/>
              <a:stCxn id="18" idx="4"/>
              <a:endCxn id="23" idx="0"/>
            </p:cNvCxnSpPr>
            <p:nvPr/>
          </p:nvCxnSpPr>
          <p:spPr bwMode="auto">
            <a:xfrm>
              <a:off x="3040405" y="1990042"/>
              <a:ext cx="10834" cy="499700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/>
              <a:tailEnd type="triangle" w="med" len="med"/>
            </a:ln>
          </p:spPr>
        </p:cxnSp>
        <p:cxnSp>
          <p:nvCxnSpPr>
            <p:cNvPr id="107552" name="Прямая соединительная линия 32"/>
            <p:cNvCxnSpPr>
              <a:cxnSpLocks noChangeShapeType="1"/>
              <a:stCxn id="24" idx="0"/>
              <a:endCxn id="18" idx="5"/>
            </p:cNvCxnSpPr>
            <p:nvPr/>
          </p:nvCxnSpPr>
          <p:spPr bwMode="auto">
            <a:xfrm flipH="1" flipV="1">
              <a:off x="3170619" y="1939825"/>
              <a:ext cx="333002" cy="552162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 type="triangle" w="med" len="med"/>
              <a:tailEnd/>
            </a:ln>
          </p:spPr>
        </p:cxnSp>
        <p:cxnSp>
          <p:nvCxnSpPr>
            <p:cNvPr id="107553" name="Прямая соединительная линия 33"/>
            <p:cNvCxnSpPr>
              <a:cxnSpLocks noChangeShapeType="1"/>
              <a:stCxn id="17" idx="3"/>
              <a:endCxn id="25" idx="0"/>
            </p:cNvCxnSpPr>
            <p:nvPr/>
          </p:nvCxnSpPr>
          <p:spPr bwMode="auto">
            <a:xfrm flipH="1">
              <a:off x="3912901" y="1909787"/>
              <a:ext cx="362802" cy="579955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/>
              <a:tailEnd type="triangle" w="med" len="med"/>
            </a:ln>
          </p:spPr>
        </p:cxnSp>
        <p:cxnSp>
          <p:nvCxnSpPr>
            <p:cNvPr id="107554" name="Прямая соединительная линия 34"/>
            <p:cNvCxnSpPr>
              <a:cxnSpLocks noChangeShapeType="1"/>
              <a:stCxn id="17" idx="4"/>
              <a:endCxn id="26" idx="0"/>
            </p:cNvCxnSpPr>
            <p:nvPr/>
          </p:nvCxnSpPr>
          <p:spPr bwMode="auto">
            <a:xfrm>
              <a:off x="4405917" y="1960004"/>
              <a:ext cx="20910" cy="531983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/>
              <a:tailEnd type="triangle" w="med" len="med"/>
            </a:ln>
          </p:spPr>
        </p:cxnSp>
        <p:cxnSp>
          <p:nvCxnSpPr>
            <p:cNvPr id="107555" name="Прямая соединительная линия 35"/>
            <p:cNvCxnSpPr>
              <a:cxnSpLocks noChangeShapeType="1"/>
              <a:stCxn id="17" idx="5"/>
              <a:endCxn id="27" idx="0"/>
            </p:cNvCxnSpPr>
            <p:nvPr/>
          </p:nvCxnSpPr>
          <p:spPr bwMode="auto">
            <a:xfrm>
              <a:off x="4536131" y="1909787"/>
              <a:ext cx="431800" cy="579909"/>
            </a:xfrm>
            <a:prstGeom prst="line">
              <a:avLst/>
            </a:prstGeom>
            <a:noFill/>
            <a:ln w="9525" algn="ctr">
              <a:solidFill>
                <a:srgbClr val="98B954"/>
              </a:solidFill>
              <a:round/>
              <a:headEnd/>
              <a:tailEnd type="triangle" w="med" len="med"/>
            </a:ln>
          </p:spPr>
        </p:cxnSp>
        <p:cxnSp>
          <p:nvCxnSpPr>
            <p:cNvPr id="107556" name="Прямая соединительная линия 36"/>
            <p:cNvCxnSpPr>
              <a:cxnSpLocks noChangeShapeType="1"/>
              <a:stCxn id="16" idx="0"/>
              <a:endCxn id="107534" idx="3"/>
            </p:cNvCxnSpPr>
            <p:nvPr/>
          </p:nvCxnSpPr>
          <p:spPr bwMode="auto">
            <a:xfrm flipV="1">
              <a:off x="1742465" y="1115321"/>
              <a:ext cx="1020712" cy="531821"/>
            </a:xfrm>
            <a:prstGeom prst="line">
              <a:avLst/>
            </a:prstGeom>
            <a:noFill/>
            <a:ln w="19050" algn="ctr">
              <a:solidFill>
                <a:srgbClr val="77933C"/>
              </a:solidFill>
              <a:round/>
              <a:headEnd type="triangle" w="med" len="med"/>
              <a:tailEnd/>
            </a:ln>
          </p:spPr>
        </p:cxnSp>
        <p:cxnSp>
          <p:nvCxnSpPr>
            <p:cNvPr id="107557" name="Прямая соединительная линия 37"/>
            <p:cNvCxnSpPr>
              <a:cxnSpLocks noChangeShapeType="1"/>
              <a:stCxn id="18" idx="0"/>
              <a:endCxn id="107534" idx="4"/>
            </p:cNvCxnSpPr>
            <p:nvPr/>
          </p:nvCxnSpPr>
          <p:spPr bwMode="auto">
            <a:xfrm flipH="1" flipV="1">
              <a:off x="3010134" y="1215754"/>
              <a:ext cx="30271" cy="431388"/>
            </a:xfrm>
            <a:prstGeom prst="line">
              <a:avLst/>
            </a:prstGeom>
            <a:noFill/>
            <a:ln w="19050" algn="ctr">
              <a:solidFill>
                <a:srgbClr val="77933C"/>
              </a:solidFill>
              <a:round/>
              <a:headEnd type="triangle" w="med" len="med"/>
              <a:tailEnd/>
            </a:ln>
          </p:spPr>
        </p:cxnSp>
        <p:cxnSp>
          <p:nvCxnSpPr>
            <p:cNvPr id="107558" name="Прямая соединительная линия 38"/>
            <p:cNvCxnSpPr>
              <a:cxnSpLocks noChangeShapeType="1"/>
              <a:stCxn id="17" idx="0"/>
              <a:endCxn id="107534" idx="5"/>
            </p:cNvCxnSpPr>
            <p:nvPr/>
          </p:nvCxnSpPr>
          <p:spPr bwMode="auto">
            <a:xfrm flipH="1" flipV="1">
              <a:off x="3257091" y="1115321"/>
              <a:ext cx="1148826" cy="501783"/>
            </a:xfrm>
            <a:prstGeom prst="line">
              <a:avLst/>
            </a:prstGeom>
            <a:noFill/>
            <a:ln w="19050" algn="ctr">
              <a:solidFill>
                <a:srgbClr val="77933C"/>
              </a:solidFill>
              <a:round/>
              <a:headEnd type="triangle" w="med" len="med"/>
              <a:tailEnd/>
            </a:ln>
          </p:spPr>
        </p:cxnSp>
        <p:sp>
          <p:nvSpPr>
            <p:cNvPr id="40" name="Поле 45"/>
            <p:cNvSpPr txBox="1"/>
            <p:nvPr/>
          </p:nvSpPr>
          <p:spPr>
            <a:xfrm>
              <a:off x="3159081" y="1431587"/>
              <a:ext cx="1083431" cy="64025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200" b="1" kern="0" dirty="0">
                  <a:solidFill>
                    <a:srgbClr val="215968"/>
                  </a:solidFill>
                  <a:latin typeface="+mn-lt"/>
                  <a:ea typeface="Calibri"/>
                  <a:cs typeface="Times New Roman"/>
                </a:rPr>
                <a:t>Сеть региональных ведущих колледжей по области ТОП-50</a:t>
              </a:r>
              <a:endParaRPr lang="ru-RU" sz="1200" kern="0" dirty="0">
                <a:solidFill>
                  <a:sysClr val="windowText" lastClr="000000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07560" name="Поле 45"/>
            <p:cNvSpPr txBox="1">
              <a:spLocks noChangeArrowheads="1"/>
            </p:cNvSpPr>
            <p:nvPr/>
          </p:nvSpPr>
          <p:spPr bwMode="auto">
            <a:xfrm>
              <a:off x="992218" y="2746177"/>
              <a:ext cx="4151299" cy="243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600" b="1">
                  <a:solidFill>
                    <a:srgbClr val="215968"/>
                  </a:solidFill>
                  <a:latin typeface="Calibri" pitchFamily="34" charset="0"/>
                </a:rPr>
                <a:t>Образовательные организации региональных систем СПО</a:t>
              </a:r>
              <a:endPara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4771992" y="1647154"/>
              <a:ext cx="107899" cy="103177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4973328" y="1647154"/>
              <a:ext cx="107898" cy="103177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5173552" y="1649917"/>
              <a:ext cx="107898" cy="102256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5125720" y="2537980"/>
              <a:ext cx="92326" cy="105941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+mn-lt"/>
                  <a:ea typeface="Times New Roman"/>
                  <a:cs typeface="Times New Roman"/>
                </a:rPr>
                <a:t> </a:t>
              </a:r>
              <a:endParaRPr lang="ru-RU" sz="1100" kern="0">
                <a:solidFill>
                  <a:sysClr val="window" lastClr="FFFFFF"/>
                </a:solidFill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5270326" y="2532452"/>
              <a:ext cx="92326" cy="105941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5438291" y="2532452"/>
              <a:ext cx="92325" cy="105941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kern="0">
                  <a:solidFill>
                    <a:sysClr val="window" lastClr="FFFFFF"/>
                  </a:solidFill>
                  <a:latin typeface="Times New Roman"/>
                  <a:ea typeface="Times New Roman"/>
                  <a:cs typeface="+mn-cs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07567" name="Скругленный прямоугольник 47"/>
            <p:cNvSpPr>
              <a:spLocks noChangeArrowheads="1"/>
            </p:cNvSpPr>
            <p:nvPr/>
          </p:nvSpPr>
          <p:spPr bwMode="auto">
            <a:xfrm>
              <a:off x="3800909" y="556421"/>
              <a:ext cx="2302570" cy="238597"/>
            </a:xfrm>
            <a:prstGeom prst="roundRect">
              <a:avLst>
                <a:gd name="adj" fmla="val 16667"/>
              </a:avLst>
            </a:prstGeom>
            <a:solidFill>
              <a:srgbClr val="EBF1DE"/>
            </a:solidFill>
            <a:ln w="6350" algn="ctr">
              <a:solidFill>
                <a:srgbClr val="77933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ru-RU" altLang="ru-RU" sz="1100" b="1">
                  <a:solidFill>
                    <a:srgbClr val="215968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Интернет-ресурс, банк программ и технологий</a:t>
              </a:r>
              <a:endParaRPr lang="ru-RU" altLang="ru-RU" sz="11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7568" name="Скругленный прямоугольник 48"/>
            <p:cNvSpPr>
              <a:spLocks noChangeArrowheads="1"/>
            </p:cNvSpPr>
            <p:nvPr/>
          </p:nvSpPr>
          <p:spPr bwMode="auto">
            <a:xfrm>
              <a:off x="3912144" y="795018"/>
              <a:ext cx="2407131" cy="238598"/>
            </a:xfrm>
            <a:prstGeom prst="roundRect">
              <a:avLst>
                <a:gd name="adj" fmla="val 16667"/>
              </a:avLst>
            </a:prstGeom>
            <a:solidFill>
              <a:srgbClr val="EBF1DE"/>
            </a:solidFill>
            <a:ln w="6350" algn="ctr">
              <a:solidFill>
                <a:srgbClr val="77933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ru-RU" altLang="ru-RU" sz="1100" b="1">
                  <a:solidFill>
                    <a:srgbClr val="215968"/>
                  </a:solidFill>
                  <a:latin typeface="Calibri" pitchFamily="34" charset="0"/>
                </a:rPr>
                <a:t>Повышение квалификации в МЦК, стажировки</a:t>
              </a:r>
              <a:endParaRPr lang="ru-RU" altLang="ru-RU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9" name="Скругленный прямоугольник 49"/>
            <p:cNvSpPr>
              <a:spLocks noChangeArrowheads="1"/>
            </p:cNvSpPr>
            <p:nvPr/>
          </p:nvSpPr>
          <p:spPr bwMode="auto">
            <a:xfrm>
              <a:off x="3990009" y="1033617"/>
              <a:ext cx="2417141" cy="309532"/>
            </a:xfrm>
            <a:prstGeom prst="roundRect">
              <a:avLst>
                <a:gd name="adj" fmla="val 16667"/>
              </a:avLst>
            </a:prstGeom>
            <a:solidFill>
              <a:srgbClr val="EBF1DE"/>
            </a:solidFill>
            <a:ln w="6350" algn="ctr">
              <a:solidFill>
                <a:srgbClr val="77933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ru-RU" altLang="ru-RU" sz="1100" b="1">
                  <a:solidFill>
                    <a:srgbClr val="215968"/>
                  </a:solidFill>
                  <a:latin typeface="Calibri" pitchFamily="34" charset="0"/>
                </a:rPr>
                <a:t>Семинары, консультирование, дистанционное обучение</a:t>
              </a:r>
              <a:endParaRPr lang="ru-RU" altLang="ru-RU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570" name="Прямая соединительная линия 50"/>
            <p:cNvCxnSpPr>
              <a:cxnSpLocks noChangeShapeType="1"/>
              <a:stCxn id="107534" idx="6"/>
              <a:endCxn id="107567" idx="1"/>
            </p:cNvCxnSpPr>
            <p:nvPr/>
          </p:nvCxnSpPr>
          <p:spPr bwMode="auto">
            <a:xfrm flipV="1">
              <a:off x="3359384" y="676012"/>
              <a:ext cx="441636" cy="196842"/>
            </a:xfrm>
            <a:prstGeom prst="line">
              <a:avLst/>
            </a:prstGeom>
            <a:noFill/>
            <a:ln w="28575" algn="ctr">
              <a:solidFill>
                <a:srgbClr val="98B954"/>
              </a:solidFill>
              <a:round/>
              <a:headEnd/>
              <a:tailEnd/>
            </a:ln>
          </p:spPr>
        </p:cxnSp>
        <p:cxnSp>
          <p:nvCxnSpPr>
            <p:cNvPr id="107571" name="Прямая соединительная линия 51"/>
            <p:cNvCxnSpPr>
              <a:cxnSpLocks noChangeShapeType="1"/>
              <a:stCxn id="107534" idx="6"/>
              <a:endCxn id="107568" idx="1"/>
            </p:cNvCxnSpPr>
            <p:nvPr/>
          </p:nvCxnSpPr>
          <p:spPr bwMode="auto">
            <a:xfrm>
              <a:off x="3359384" y="872854"/>
              <a:ext cx="553257" cy="41418"/>
            </a:xfrm>
            <a:prstGeom prst="line">
              <a:avLst/>
            </a:prstGeom>
            <a:noFill/>
            <a:ln w="28575" algn="ctr">
              <a:solidFill>
                <a:srgbClr val="98B954"/>
              </a:solidFill>
              <a:round/>
              <a:headEnd/>
              <a:tailEnd/>
            </a:ln>
          </p:spPr>
        </p:cxnSp>
        <p:cxnSp>
          <p:nvCxnSpPr>
            <p:cNvPr id="107572" name="Прямая соединительная линия 52"/>
            <p:cNvCxnSpPr>
              <a:cxnSpLocks noChangeShapeType="1"/>
              <a:stCxn id="107534" idx="6"/>
              <a:endCxn id="107569" idx="1"/>
            </p:cNvCxnSpPr>
            <p:nvPr/>
          </p:nvCxnSpPr>
          <p:spPr bwMode="auto">
            <a:xfrm>
              <a:off x="3359384" y="872854"/>
              <a:ext cx="630310" cy="315213"/>
            </a:xfrm>
            <a:prstGeom prst="line">
              <a:avLst/>
            </a:prstGeom>
            <a:noFill/>
            <a:ln w="28575" algn="ctr">
              <a:solidFill>
                <a:srgbClr val="98B954"/>
              </a:solidFill>
              <a:round/>
              <a:headEnd/>
              <a:tailEnd/>
            </a:ln>
          </p:spPr>
        </p:cxnSp>
        <p:sp>
          <p:nvSpPr>
            <p:cNvPr id="107573" name="Скругленный прямоугольник 53"/>
            <p:cNvSpPr>
              <a:spLocks noChangeArrowheads="1"/>
            </p:cNvSpPr>
            <p:nvPr/>
          </p:nvSpPr>
          <p:spPr bwMode="auto">
            <a:xfrm>
              <a:off x="5034507" y="2028542"/>
              <a:ext cx="1372643" cy="238597"/>
            </a:xfrm>
            <a:prstGeom prst="roundRect">
              <a:avLst>
                <a:gd name="adj" fmla="val 16667"/>
              </a:avLst>
            </a:prstGeom>
            <a:solidFill>
              <a:srgbClr val="EBF1DE"/>
            </a:solidFill>
            <a:ln w="6350" algn="ctr">
              <a:solidFill>
                <a:srgbClr val="77933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ru-RU" altLang="ru-RU" sz="1100" b="1">
                  <a:solidFill>
                    <a:srgbClr val="215968"/>
                  </a:solidFill>
                  <a:latin typeface="Calibri" pitchFamily="34" charset="0"/>
                </a:rPr>
                <a:t>Образовательные ресурсы</a:t>
              </a:r>
              <a:endParaRPr lang="ru-RU" altLang="ru-RU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74" name="Скругленный прямоугольник 54"/>
            <p:cNvSpPr>
              <a:spLocks noChangeArrowheads="1"/>
            </p:cNvSpPr>
            <p:nvPr/>
          </p:nvSpPr>
          <p:spPr bwMode="auto">
            <a:xfrm>
              <a:off x="5034507" y="2251478"/>
              <a:ext cx="1372643" cy="238597"/>
            </a:xfrm>
            <a:prstGeom prst="roundRect">
              <a:avLst>
                <a:gd name="adj" fmla="val 16667"/>
              </a:avLst>
            </a:prstGeom>
            <a:solidFill>
              <a:srgbClr val="EBF1DE"/>
            </a:solidFill>
            <a:ln w="6350" algn="ctr">
              <a:solidFill>
                <a:srgbClr val="77933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ru-RU" altLang="ru-RU" sz="1100" b="1">
                  <a:solidFill>
                    <a:srgbClr val="215968"/>
                  </a:solidFill>
                  <a:latin typeface="Calibri" pitchFamily="34" charset="0"/>
                </a:rPr>
                <a:t>Методическая поддержка</a:t>
              </a:r>
              <a:endParaRPr lang="ru-RU" altLang="ru-RU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575" name="Прямая соединительная линия 55"/>
            <p:cNvCxnSpPr>
              <a:cxnSpLocks noChangeShapeType="1"/>
              <a:stCxn id="17" idx="6"/>
              <a:endCxn id="107573" idx="1"/>
            </p:cNvCxnSpPr>
            <p:nvPr/>
          </p:nvCxnSpPr>
          <p:spPr bwMode="auto">
            <a:xfrm>
              <a:off x="4590067" y="1788554"/>
              <a:ext cx="444518" cy="359359"/>
            </a:xfrm>
            <a:prstGeom prst="line">
              <a:avLst/>
            </a:prstGeom>
            <a:noFill/>
            <a:ln w="28575" algn="ctr">
              <a:solidFill>
                <a:srgbClr val="98B954"/>
              </a:solidFill>
              <a:round/>
              <a:headEnd/>
              <a:tailEnd/>
            </a:ln>
          </p:spPr>
        </p:cxnSp>
        <p:cxnSp>
          <p:nvCxnSpPr>
            <p:cNvPr id="107576" name="Прямая соединительная линия 56"/>
            <p:cNvCxnSpPr>
              <a:cxnSpLocks noChangeShapeType="1"/>
              <a:stCxn id="17" idx="6"/>
              <a:endCxn id="107574" idx="1"/>
            </p:cNvCxnSpPr>
            <p:nvPr/>
          </p:nvCxnSpPr>
          <p:spPr bwMode="auto">
            <a:xfrm>
              <a:off x="4590067" y="1788554"/>
              <a:ext cx="444518" cy="582080"/>
            </a:xfrm>
            <a:prstGeom prst="line">
              <a:avLst/>
            </a:prstGeom>
            <a:noFill/>
            <a:ln w="28575" algn="ctr">
              <a:solidFill>
                <a:srgbClr val="98B954"/>
              </a:solidFill>
              <a:round/>
              <a:headEnd/>
              <a:tailEnd/>
            </a:ln>
          </p:spPr>
        </p:cxnSp>
        <p:sp>
          <p:nvSpPr>
            <p:cNvPr id="107577" name="Скругленный прямоугольник 57"/>
            <p:cNvSpPr>
              <a:spLocks noChangeArrowheads="1"/>
            </p:cNvSpPr>
            <p:nvPr/>
          </p:nvSpPr>
          <p:spPr bwMode="auto">
            <a:xfrm>
              <a:off x="5125720" y="1790865"/>
              <a:ext cx="1249172" cy="237677"/>
            </a:xfrm>
            <a:prstGeom prst="roundRect">
              <a:avLst>
                <a:gd name="adj" fmla="val 16667"/>
              </a:avLst>
            </a:prstGeom>
            <a:solidFill>
              <a:srgbClr val="EBF1DE"/>
            </a:solidFill>
            <a:ln w="6350" algn="ctr">
              <a:solidFill>
                <a:srgbClr val="77933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ru-RU" altLang="ru-RU" sz="1200" b="1">
                  <a:solidFill>
                    <a:srgbClr val="215968"/>
                  </a:solidFill>
                  <a:latin typeface="Calibri" pitchFamily="34" charset="0"/>
                </a:rPr>
                <a:t>Сетевые программы</a:t>
              </a:r>
              <a:endParaRPr lang="ru-RU" alt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578" name="Прямая соединительная линия 58"/>
            <p:cNvCxnSpPr>
              <a:cxnSpLocks noChangeShapeType="1"/>
              <a:endCxn id="107577" idx="1"/>
            </p:cNvCxnSpPr>
            <p:nvPr/>
          </p:nvCxnSpPr>
          <p:spPr bwMode="auto">
            <a:xfrm>
              <a:off x="4590067" y="1790725"/>
              <a:ext cx="535649" cy="119063"/>
            </a:xfrm>
            <a:prstGeom prst="line">
              <a:avLst/>
            </a:prstGeom>
            <a:noFill/>
            <a:ln w="28575" algn="ctr">
              <a:solidFill>
                <a:srgbClr val="98B954"/>
              </a:solidFill>
              <a:round/>
              <a:headEnd/>
              <a:tailEnd/>
            </a:ln>
          </p:spPr>
        </p:cxnSp>
        <p:sp>
          <p:nvSpPr>
            <p:cNvPr id="107579" name="Скругленный прямоугольник 59"/>
            <p:cNvSpPr>
              <a:spLocks noChangeArrowheads="1"/>
            </p:cNvSpPr>
            <p:nvPr/>
          </p:nvSpPr>
          <p:spPr bwMode="auto">
            <a:xfrm>
              <a:off x="0" y="3263906"/>
              <a:ext cx="5995580" cy="285580"/>
            </a:xfrm>
            <a:prstGeom prst="roundRect">
              <a:avLst>
                <a:gd name="adj" fmla="val 16667"/>
              </a:avLst>
            </a:prstGeom>
            <a:solidFill>
              <a:srgbClr val="FFC5C5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600" b="1">
                  <a:solidFill>
                    <a:srgbClr val="C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Подготовка кадров по ТОП-50 к 2020 году в 50% профессиональных образовательных организаций</a:t>
              </a:r>
              <a:endParaRPr lang="ru-RU" alt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" name="Стрелка вниз 60"/>
            <p:cNvSpPr/>
            <p:nvPr/>
          </p:nvSpPr>
          <p:spPr>
            <a:xfrm>
              <a:off x="2430490" y="3049261"/>
              <a:ext cx="1161296" cy="214646"/>
            </a:xfrm>
            <a:prstGeom prst="downArrow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7522" name="TextBox 61"/>
          <p:cNvSpPr txBox="1">
            <a:spLocks noChangeArrowheads="1"/>
          </p:cNvSpPr>
          <p:nvPr/>
        </p:nvSpPr>
        <p:spPr bwMode="auto">
          <a:xfrm>
            <a:off x="179388" y="115888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FF"/>
                </a:solidFill>
                <a:latin typeface="Arial Black" pitchFamily="34" charset="0"/>
              </a:rPr>
              <a:t>МЦК – центр межрегионального сетевого взаимодействия</a:t>
            </a:r>
          </a:p>
        </p:txBody>
      </p:sp>
      <p:sp>
        <p:nvSpPr>
          <p:cNvPr id="107523" name="TextBox 1"/>
          <p:cNvSpPr txBox="1">
            <a:spLocks noChangeArrowheads="1"/>
          </p:cNvSpPr>
          <p:nvPr/>
        </p:nvSpPr>
        <p:spPr bwMode="auto">
          <a:xfrm>
            <a:off x="3667125" y="2811463"/>
            <a:ext cx="703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215968"/>
                </a:solidFill>
                <a:latin typeface="Calibri" pitchFamily="34" charset="0"/>
              </a:rPr>
              <a:t>область ТОП-50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Номер слайда 3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088283-0FEF-4E46-9336-C2C7B6FB4ECA}" type="slidenum">
              <a:rPr lang="ru-RU">
                <a:solidFill>
                  <a:srgbClr val="63252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632523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196752"/>
            <a:ext cx="8712968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РЦК – государственная профессиональная образовательная организация,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имеющая образовательные ресурсы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(материально-техническими, кадровыми, методическими, информационными, социальными (система связей с партнерами)), необходимые для обеспечения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подготовки кадров по профессиям и специальностям из числа 50 наиболее востребованных на рынке труда новых и перспективных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профессий, требующих среднего профессионального образования (далее – ТОП-50) и значимых профессий и специальностей среднего профессионального образования, отражающих региональную специфику (далее - ТОП-РЕГИОН) на международном уровне качества, а также подготовки команды Московской области к участию в чемпионатах профессионального мастерства по стандартам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Ворлдскиллс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51"/>
          <p:cNvSpPr txBox="1">
            <a:spLocks noChangeArrowheads="1"/>
          </p:cNvSpPr>
          <p:nvPr/>
        </p:nvSpPr>
        <p:spPr bwMode="auto">
          <a:xfrm>
            <a:off x="0" y="1052513"/>
            <a:ext cx="9144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632523"/>
                </a:solidFill>
              </a:rPr>
              <a:t>Задачи РЦК</a:t>
            </a:r>
          </a:p>
        </p:txBody>
      </p:sp>
      <p:sp>
        <p:nvSpPr>
          <p:cNvPr id="55" name="Скругленный прямоугольник 54"/>
          <p:cNvSpPr>
            <a:spLocks noChangeArrowheads="1"/>
          </p:cNvSpPr>
          <p:nvPr/>
        </p:nvSpPr>
        <p:spPr bwMode="auto">
          <a:xfrm>
            <a:off x="539750" y="1916113"/>
            <a:ext cx="3887788" cy="3960812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571" name="TextBox 37"/>
          <p:cNvSpPr txBox="1">
            <a:spLocks noChangeArrowheads="1"/>
          </p:cNvSpPr>
          <p:nvPr/>
        </p:nvSpPr>
        <p:spPr bwMode="auto">
          <a:xfrm>
            <a:off x="1692275" y="1628775"/>
            <a:ext cx="17383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solidFill>
                  <a:srgbClr val="632523"/>
                </a:solidFill>
              </a:rPr>
              <a:t>ТОП-50</a:t>
            </a:r>
          </a:p>
        </p:txBody>
      </p:sp>
      <p:sp>
        <p:nvSpPr>
          <p:cNvPr id="58" name="Скругленный прямоугольник 57"/>
          <p:cNvSpPr>
            <a:spLocks noChangeArrowheads="1"/>
          </p:cNvSpPr>
          <p:nvPr/>
        </p:nvSpPr>
        <p:spPr bwMode="auto">
          <a:xfrm>
            <a:off x="4716463" y="1916113"/>
            <a:ext cx="4032250" cy="3960812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573" name="TextBox 37"/>
          <p:cNvSpPr txBox="1">
            <a:spLocks noChangeArrowheads="1"/>
          </p:cNvSpPr>
          <p:nvPr/>
        </p:nvSpPr>
        <p:spPr bwMode="auto">
          <a:xfrm>
            <a:off x="5651500" y="1628775"/>
            <a:ext cx="2016125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>
                <a:solidFill>
                  <a:srgbClr val="632523"/>
                </a:solidFill>
              </a:rPr>
              <a:t>Ворлдскиллс</a:t>
            </a:r>
          </a:p>
        </p:txBody>
      </p:sp>
      <p:sp>
        <p:nvSpPr>
          <p:cNvPr id="109574" name="Номер слайда 3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91647-B38F-4DEB-A4BB-5E35B68E745B}" type="slidenum">
              <a:rPr lang="ru-RU">
                <a:solidFill>
                  <a:srgbClr val="63252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632523"/>
              </a:solidFill>
              <a:cs typeface="Arial" charset="0"/>
            </a:endParaRPr>
          </a:p>
        </p:txBody>
      </p:sp>
      <p:sp>
        <p:nvSpPr>
          <p:cNvPr id="109575" name="Прямоугольник 31"/>
          <p:cNvSpPr>
            <a:spLocks noChangeArrowheads="1"/>
          </p:cNvSpPr>
          <p:nvPr/>
        </p:nvSpPr>
        <p:spPr bwMode="auto">
          <a:xfrm>
            <a:off x="1116013" y="2349500"/>
            <a:ext cx="2951162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массовая подготовка кадров по определенным (отраслевым) группам профессий и специальностей, входящих в перечень ТОП-50, в соответствии с международными стандартами и передовыми технологиями</a:t>
            </a:r>
          </a:p>
        </p:txBody>
      </p:sp>
      <p:sp>
        <p:nvSpPr>
          <p:cNvPr id="109576" name="Прямоугольник 35"/>
          <p:cNvSpPr>
            <a:spLocks noChangeArrowheads="1"/>
          </p:cNvSpPr>
          <p:nvPr/>
        </p:nvSpPr>
        <p:spPr bwMode="auto">
          <a:xfrm>
            <a:off x="4859338" y="1989138"/>
            <a:ext cx="38893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254061"/>
              </a:buClr>
              <a:buSzPct val="120000"/>
              <a:buFont typeface="Wingdings" pitchFamily="2" charset="2"/>
              <a:buChar char="ü"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 подготовка команды Московской области к участию в чемпионатах профессионального мастерства по стандартам Ворлдскиллс,</a:t>
            </a:r>
          </a:p>
          <a:p>
            <a:pPr algn="ctr">
              <a:buClr>
                <a:srgbClr val="254061"/>
              </a:buClr>
              <a:buSzPct val="120000"/>
              <a:buFont typeface="Wingdings" pitchFamily="2" charset="2"/>
              <a:buChar char="ü"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 генерирование новых технологических (методических, информационных, кадровых) ресурсов структуры по отработке технологий подготовки команд Ворлдскиллс, </a:t>
            </a:r>
          </a:p>
          <a:p>
            <a:pPr algn="ctr">
              <a:buClr>
                <a:srgbClr val="254061"/>
              </a:buClr>
              <a:buSzPct val="120000"/>
              <a:buFont typeface="Wingdings" pitchFamily="2" charset="2"/>
              <a:buChar char="ü"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передача практик «высоких достижений» в массовую подготовку кадров по наиболее востребованным и перспективным специальностям и рабочим профессиям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323850" y="2205038"/>
            <a:ext cx="2447925" cy="1584325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323850" y="4221163"/>
            <a:ext cx="2447925" cy="1728787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88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6 РЦК в 6 областях подготовки кадров </a:t>
            </a: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3132138" y="2205038"/>
            <a:ext cx="2447925" cy="1584325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2" name="Скругленный прямоугольник 31"/>
          <p:cNvSpPr>
            <a:spLocks noChangeArrowheads="1"/>
          </p:cNvSpPr>
          <p:nvPr/>
        </p:nvSpPr>
        <p:spPr bwMode="auto">
          <a:xfrm>
            <a:off x="6084888" y="2235200"/>
            <a:ext cx="2590800" cy="1554163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598" name="Номер слайда 29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4484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878070-0DF1-4A94-AF53-EC52268A1467}" type="slidenum">
              <a:rPr lang="ru-RU">
                <a:solidFill>
                  <a:srgbClr val="63252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solidFill>
                <a:srgbClr val="632523"/>
              </a:solidFill>
              <a:cs typeface="Arial" charset="0"/>
            </a:endParaRP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3132138" y="4221163"/>
            <a:ext cx="2663825" cy="1728787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6156325" y="4292600"/>
            <a:ext cx="2592388" cy="1555750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51" name="Picture 6" descr="https://image.freepik.com/free-icon/car-mechanic_318-287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4" y="1916832"/>
            <a:ext cx="710996" cy="710996"/>
          </a:xfrm>
          <a:prstGeom prst="rect">
            <a:avLst/>
          </a:prstGeom>
          <a:noFill/>
        </p:spPr>
      </p:pic>
      <p:pic>
        <p:nvPicPr>
          <p:cNvPr id="52" name="Picture 10" descr="http://smilepc.by/images/noteboo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5936" y="1772816"/>
            <a:ext cx="864096" cy="936104"/>
          </a:xfrm>
          <a:prstGeom prst="rect">
            <a:avLst/>
          </a:prstGeom>
          <a:noFill/>
        </p:spPr>
      </p:pic>
      <p:pic>
        <p:nvPicPr>
          <p:cNvPr id="1106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933825"/>
            <a:ext cx="1079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844675"/>
            <a:ext cx="1079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860800"/>
            <a:ext cx="11144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3843338"/>
            <a:ext cx="12969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7" name="Прямоугольник 54"/>
          <p:cNvSpPr>
            <a:spLocks noChangeArrowheads="1"/>
          </p:cNvSpPr>
          <p:nvPr/>
        </p:nvSpPr>
        <p:spPr bwMode="auto">
          <a:xfrm>
            <a:off x="6286500" y="27146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Искусство, дизайн и сфера услуг</a:t>
            </a:r>
          </a:p>
        </p:txBody>
      </p:sp>
      <p:sp>
        <p:nvSpPr>
          <p:cNvPr id="110608" name="Прямоугольник 55"/>
          <p:cNvSpPr>
            <a:spLocks noChangeArrowheads="1"/>
          </p:cNvSpPr>
          <p:nvPr/>
        </p:nvSpPr>
        <p:spPr bwMode="auto">
          <a:xfrm>
            <a:off x="6357938" y="5000625"/>
            <a:ext cx="2397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Строительные технологии</a:t>
            </a:r>
            <a:endParaRPr lang="en-US" sz="15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500" b="1">
                <a:solidFill>
                  <a:srgbClr val="FF0000"/>
                </a:solidFill>
                <a:latin typeface="Calibri" pitchFamily="34" charset="0"/>
              </a:rPr>
              <a:t>МЦК - Техникум имени С.П. Королева</a:t>
            </a:r>
          </a:p>
        </p:txBody>
      </p:sp>
      <p:sp>
        <p:nvSpPr>
          <p:cNvPr id="110609" name="Прямоугольник 56"/>
          <p:cNvSpPr>
            <a:spLocks noChangeArrowheads="1"/>
          </p:cNvSpPr>
          <p:nvPr/>
        </p:nvSpPr>
        <p:spPr bwMode="auto">
          <a:xfrm>
            <a:off x="3276600" y="2708275"/>
            <a:ext cx="2224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Информационные и коммуникационные </a:t>
            </a:r>
            <a:endParaRPr lang="en-US" sz="15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Технологии</a:t>
            </a:r>
          </a:p>
          <a:p>
            <a:r>
              <a:rPr lang="ru-RU" sz="1500" b="1">
                <a:solidFill>
                  <a:srgbClr val="FF0000"/>
                </a:solidFill>
                <a:latin typeface="Calibri" pitchFamily="34" charset="0"/>
              </a:rPr>
              <a:t>Красногорский колледж</a:t>
            </a:r>
          </a:p>
        </p:txBody>
      </p:sp>
      <p:sp>
        <p:nvSpPr>
          <p:cNvPr id="110610" name="Прямоугольник 57"/>
          <p:cNvSpPr>
            <a:spLocks noChangeArrowheads="1"/>
          </p:cNvSpPr>
          <p:nvPr/>
        </p:nvSpPr>
        <p:spPr bwMode="auto">
          <a:xfrm>
            <a:off x="428625" y="2786063"/>
            <a:ext cx="23034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Обслуживание транспорта и логистика</a:t>
            </a:r>
          </a:p>
          <a:p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Щелковский колледж</a:t>
            </a:r>
          </a:p>
        </p:txBody>
      </p:sp>
      <p:sp>
        <p:nvSpPr>
          <p:cNvPr id="110611" name="Прямоугольник 58"/>
          <p:cNvSpPr>
            <a:spLocks noChangeArrowheads="1"/>
          </p:cNvSpPr>
          <p:nvPr/>
        </p:nvSpPr>
        <p:spPr bwMode="auto">
          <a:xfrm>
            <a:off x="3132138" y="4724400"/>
            <a:ext cx="25828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Машиностроение, управление сложными техническими системами, обработка материалов</a:t>
            </a:r>
            <a:endParaRPr lang="en-US" sz="15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Раменский колледж</a:t>
            </a:r>
            <a:endParaRPr lang="ru-RU" sz="15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0612" name="Прямоугольник 59"/>
          <p:cNvSpPr>
            <a:spLocks noChangeArrowheads="1"/>
          </p:cNvSpPr>
          <p:nvPr/>
        </p:nvSpPr>
        <p:spPr bwMode="auto">
          <a:xfrm>
            <a:off x="395288" y="4941888"/>
            <a:ext cx="23050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Автоматизация, радиотехника и электроника</a:t>
            </a:r>
            <a:endParaRPr lang="en-US" sz="16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Университет «Дубна»</a:t>
            </a:r>
          </a:p>
        </p:txBody>
      </p:sp>
      <p:sp>
        <p:nvSpPr>
          <p:cNvPr id="110613" name="Прямоугольник 22"/>
          <p:cNvSpPr>
            <a:spLocks noChangeArrowheads="1"/>
          </p:cNvSpPr>
          <p:nvPr/>
        </p:nvSpPr>
        <p:spPr bwMode="auto">
          <a:xfrm>
            <a:off x="6143625" y="3357563"/>
            <a:ext cx="257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 Колледж «Подмосковье»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 rtlCol="0">
            <a:normAutofit fontScale="70000" lnSpcReduction="20000"/>
          </a:bodyPr>
          <a:lstStyle/>
          <a:p>
            <a:pPr marL="242888" indent="238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 доклада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Синергетический подход в образовании  как технология организации  современной образовательной деятельности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Ориентиры развития  образования  в РФ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Федеральный закон от 29 декабря 2012 года № 273 – ФЗ «Об образовании в Российской Федерации»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Концепция долгосрочного  социально-экономического развития РФ на период до 2020 года;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3.Стратегия инновационного развития РФ на период до 2020 года;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Письмо Министерства образования России от 09.10. 2013 № 06-735 «О дополнительном профессиональном образовании»;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Профессиональный стандарт педагога (утвержден приказом Минтруда России от 18.10.2013 № 544н);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ВВОДИТСЯ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</a:t>
            </a:r>
            <a:r>
              <a:rPr lang="en-US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«Дорожная карта» профессионального стандарта педагога (широкое обсуждение, апробация 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площадках, внедрение).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МЦ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24"/>
          <p:cNvSpPr txBox="1">
            <a:spLocks noChangeArrowheads="1"/>
          </p:cNvSpPr>
          <p:nvPr/>
        </p:nvSpPr>
        <p:spPr bwMode="auto">
          <a:xfrm>
            <a:off x="5816600" y="6262688"/>
            <a:ext cx="120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Ульяновская  область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071340" y="796928"/>
          <a:ext cx="7434949" cy="425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43" name="TextBox 5"/>
          <p:cNvSpPr txBox="1">
            <a:spLocks noChangeArrowheads="1"/>
          </p:cNvSpPr>
          <p:nvPr/>
        </p:nvSpPr>
        <p:spPr bwMode="auto">
          <a:xfrm>
            <a:off x="184150" y="30495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ФЕДЕРАЛЬНЫЙ уровень</a:t>
            </a:r>
          </a:p>
        </p:txBody>
      </p:sp>
      <p:sp>
        <p:nvSpPr>
          <p:cNvPr id="112644" name="TextBox 6"/>
          <p:cNvSpPr txBox="1">
            <a:spLocks noChangeArrowheads="1"/>
          </p:cNvSpPr>
          <p:nvPr/>
        </p:nvSpPr>
        <p:spPr bwMode="auto">
          <a:xfrm>
            <a:off x="7004050" y="3697288"/>
            <a:ext cx="2154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РЕГИОНАЛЬНЫЙ уровень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9875" y="3644900"/>
            <a:ext cx="8774113" cy="0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20763" y="404813"/>
            <a:ext cx="5611812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Shape 34"/>
          <p:cNvSpPr>
            <a:spLocks noChangeArrowheads="1"/>
          </p:cNvSpPr>
          <p:nvPr/>
        </p:nvSpPr>
        <p:spPr bwMode="auto">
          <a:xfrm>
            <a:off x="849313" y="-7938"/>
            <a:ext cx="8294687" cy="628651"/>
          </a:xfrm>
          <a:prstGeom prst="rect">
            <a:avLst/>
          </a:prstGeom>
          <a:solidFill>
            <a:srgbClr val="558ED5"/>
          </a:solidFill>
          <a:ln w="19050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12648" name="TextBox 8"/>
          <p:cNvSpPr txBox="1">
            <a:spLocks noChangeArrowheads="1"/>
          </p:cNvSpPr>
          <p:nvPr/>
        </p:nvSpPr>
        <p:spPr bwMode="auto">
          <a:xfrm>
            <a:off x="915988" y="130175"/>
            <a:ext cx="731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Инфраструктура развития системы подготовки кадров по ТОП-50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8366125" y="-7938"/>
            <a:ext cx="519113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7900988" y="0"/>
            <a:ext cx="519112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651" name="TextBox 23"/>
          <p:cNvSpPr txBox="1">
            <a:spLocks noChangeArrowheads="1"/>
          </p:cNvSpPr>
          <p:nvPr/>
        </p:nvSpPr>
        <p:spPr bwMode="auto">
          <a:xfrm>
            <a:off x="163513" y="5675313"/>
            <a:ext cx="657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0C0"/>
                </a:solidFill>
                <a:latin typeface="Calibri" pitchFamily="34" charset="0"/>
              </a:rPr>
              <a:t>7</a:t>
            </a:r>
            <a:endParaRPr lang="ru-RU" sz="11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6" name="Picture 2" descr="C:\Users\Sokolova\Desktop\Иконки\tower-crane_318-48011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78635" y="5719238"/>
            <a:ext cx="395868" cy="42885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12653" name="TextBox 14"/>
          <p:cNvSpPr txBox="1">
            <a:spLocks noChangeArrowheads="1"/>
          </p:cNvSpPr>
          <p:nvPr/>
        </p:nvSpPr>
        <p:spPr bwMode="auto">
          <a:xfrm>
            <a:off x="3784600" y="6251575"/>
            <a:ext cx="957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Московская область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25875" y="5629275"/>
            <a:ext cx="549275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2655" name="TextBox 18"/>
          <p:cNvSpPr txBox="1">
            <a:spLocks noChangeArrowheads="1"/>
          </p:cNvSpPr>
          <p:nvPr/>
        </p:nvSpPr>
        <p:spPr bwMode="auto">
          <a:xfrm>
            <a:off x="4795838" y="6254750"/>
            <a:ext cx="1084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Тюменская  область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4795838" y="5626100"/>
            <a:ext cx="549275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21" name="Picture 3" descr="C:\Users\Sokolova\Desktop\Иконки\images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5081" y="5741235"/>
            <a:ext cx="316754" cy="34315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12658" name="TextBox 22"/>
          <p:cNvSpPr txBox="1">
            <a:spLocks noChangeArrowheads="1"/>
          </p:cNvSpPr>
          <p:nvPr/>
        </p:nvSpPr>
        <p:spPr bwMode="auto">
          <a:xfrm>
            <a:off x="2001838" y="6265863"/>
            <a:ext cx="104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Республика Татарстан</a:t>
            </a:r>
          </a:p>
        </p:txBody>
      </p:sp>
      <p:sp>
        <p:nvSpPr>
          <p:cNvPr id="23" name="Овал 22"/>
          <p:cNvSpPr/>
          <p:nvPr/>
        </p:nvSpPr>
        <p:spPr>
          <a:xfrm>
            <a:off x="2028825" y="5626100"/>
            <a:ext cx="552450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835650" y="5622925"/>
            <a:ext cx="549275" cy="595313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26" name="Picture 4" descr="C:\Users\Sokolova\Desktop\Иконки\_318-3570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7776" y="5745160"/>
            <a:ext cx="329115" cy="35654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7" name="Picture 5" descr="C:\Users\Sokolova\Desktop\Иконки\w512h5121390848163delivery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32699" y="5684038"/>
            <a:ext cx="371539" cy="4025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12663" name="TextBox 29"/>
          <p:cNvSpPr txBox="1">
            <a:spLocks noChangeArrowheads="1"/>
          </p:cNvSpPr>
          <p:nvPr/>
        </p:nvSpPr>
        <p:spPr bwMode="auto">
          <a:xfrm>
            <a:off x="2876550" y="6257925"/>
            <a:ext cx="958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Республика Чувашия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2905125" y="5624513"/>
            <a:ext cx="550863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30" name="Picture 7" descr="C:\Users\Sokolova\Desktop\Мебель The Idea\magazin-radioelektronnyh-priborov-ip-antonova-m.a.-v-sankt-peterburge.jpg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91760" y="5743746"/>
            <a:ext cx="391238" cy="41796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12666" name="TextBox 35"/>
          <p:cNvSpPr txBox="1">
            <a:spLocks noChangeArrowheads="1"/>
          </p:cNvSpPr>
          <p:nvPr/>
        </p:nvSpPr>
        <p:spPr bwMode="auto">
          <a:xfrm>
            <a:off x="6845300" y="622935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Свердловская область</a:t>
            </a:r>
          </a:p>
        </p:txBody>
      </p:sp>
      <p:sp>
        <p:nvSpPr>
          <p:cNvPr id="32" name="Овал 31"/>
          <p:cNvSpPr/>
          <p:nvPr/>
        </p:nvSpPr>
        <p:spPr>
          <a:xfrm>
            <a:off x="6859588" y="5599113"/>
            <a:ext cx="549275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33" name="Picture 9" descr="C:\Users\Sokolova\Desktop\Иконки\_318-41835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62350" y="5717834"/>
            <a:ext cx="329115" cy="35654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12669" name="Прямоугольник 15"/>
          <p:cNvSpPr>
            <a:spLocks noChangeArrowheads="1"/>
          </p:cNvSpPr>
          <p:nvPr/>
        </p:nvSpPr>
        <p:spPr bwMode="auto">
          <a:xfrm>
            <a:off x="619125" y="5581650"/>
            <a:ext cx="1382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70C0"/>
                </a:solidFill>
                <a:latin typeface="Calibri" pitchFamily="34" charset="0"/>
              </a:rPr>
              <a:t>субъектов Российской Федерации – победители конкурсного отбора</a:t>
            </a:r>
            <a:endParaRPr lang="ru-RU" sz="10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2670" name="Прямоугольник 1"/>
          <p:cNvSpPr>
            <a:spLocks noChangeArrowheads="1"/>
          </p:cNvSpPr>
          <p:nvPr/>
        </p:nvSpPr>
        <p:spPr bwMode="auto">
          <a:xfrm>
            <a:off x="330200" y="5245100"/>
            <a:ext cx="4498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МЕЖРЕГИОНАЛЬНЫЕ ЦЕНТРЫ КОМПЕТЕНЦИЙ</a:t>
            </a: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1477169" y="6033294"/>
            <a:ext cx="711200" cy="20796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17500" y="5168900"/>
            <a:ext cx="85677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3" name="TextBox 1"/>
          <p:cNvSpPr txBox="1">
            <a:spLocks noChangeArrowheads="1"/>
          </p:cNvSpPr>
          <p:nvPr/>
        </p:nvSpPr>
        <p:spPr bwMode="auto">
          <a:xfrm>
            <a:off x="3444875" y="1993900"/>
            <a:ext cx="127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Союз </a:t>
            </a:r>
          </a:p>
          <a:p>
            <a:pPr algn="r"/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«Ворлдскиллс Россия»</a:t>
            </a:r>
          </a:p>
          <a:p>
            <a:pPr algn="r"/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Базовый центр ППППКРК</a:t>
            </a:r>
            <a:endParaRPr lang="en-US" sz="1000" b="1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74" name="TextBox 2"/>
          <p:cNvSpPr txBox="1">
            <a:spLocks noChangeArrowheads="1"/>
          </p:cNvSpPr>
          <p:nvPr/>
        </p:nvSpPr>
        <p:spPr bwMode="auto">
          <a:xfrm>
            <a:off x="4806950" y="1989138"/>
            <a:ext cx="15335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Центр </a:t>
            </a:r>
          </a:p>
          <a:p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развития профессионального образования</a:t>
            </a:r>
            <a:endParaRPr lang="en-US" sz="1100" b="1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7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611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72F30-C661-4A64-88FC-501005992985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12676" name="TextBox 24"/>
          <p:cNvSpPr txBox="1">
            <a:spLocks noChangeArrowheads="1"/>
          </p:cNvSpPr>
          <p:nvPr/>
        </p:nvSpPr>
        <p:spPr bwMode="auto">
          <a:xfrm>
            <a:off x="7924800" y="6229350"/>
            <a:ext cx="1208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Хабаровский край</a:t>
            </a:r>
          </a:p>
        </p:txBody>
      </p:sp>
      <p:sp>
        <p:nvSpPr>
          <p:cNvPr id="40" name="Овал 39"/>
          <p:cNvSpPr/>
          <p:nvPr/>
        </p:nvSpPr>
        <p:spPr>
          <a:xfrm>
            <a:off x="7924800" y="5599113"/>
            <a:ext cx="549275" cy="595312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4" name="Picture 37" descr="C:\Users\Sokolova\Desktop\image.php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b="20860"/>
          <a:stretch/>
        </p:blipFill>
        <p:spPr bwMode="auto">
          <a:xfrm>
            <a:off x="7976279" y="5742527"/>
            <a:ext cx="447430" cy="383605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17375E"/>
                </a:solidFill>
              </a:rPr>
              <a:t>ФРДО и Мониторинг занятости выпускников по программам СПО</a:t>
            </a:r>
          </a:p>
        </p:txBody>
      </p:sp>
      <p:sp>
        <p:nvSpPr>
          <p:cNvPr id="113666" name="Номер слайда 2"/>
          <p:cNvSpPr txBox="1">
            <a:spLocks noGrp="1"/>
          </p:cNvSpPr>
          <p:nvPr/>
        </p:nvSpPr>
        <p:spPr bwMode="auto">
          <a:xfrm>
            <a:off x="8743950" y="6681788"/>
            <a:ext cx="42227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8A3DEC2-101D-4E45-9200-ECEA4D3C9408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/>
              <a:t>22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863" y="4046538"/>
            <a:ext cx="8158162" cy="11763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3668" name="TextBox 97"/>
          <p:cNvSpPr txBox="1">
            <a:spLocks noChangeArrowheads="1"/>
          </p:cNvSpPr>
          <p:nvPr/>
        </p:nvSpPr>
        <p:spPr bwMode="auto">
          <a:xfrm>
            <a:off x="725488" y="3852863"/>
            <a:ext cx="19494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00FF"/>
                </a:solidFill>
              </a:rPr>
              <a:t>Цели мониторинга</a:t>
            </a:r>
          </a:p>
        </p:txBody>
      </p:sp>
      <p:sp>
        <p:nvSpPr>
          <p:cNvPr id="113669" name="TextBox 95"/>
          <p:cNvSpPr txBox="1">
            <a:spLocks noChangeArrowheads="1"/>
          </p:cNvSpPr>
          <p:nvPr/>
        </p:nvSpPr>
        <p:spPr bwMode="auto">
          <a:xfrm>
            <a:off x="423863" y="4192588"/>
            <a:ext cx="756761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171450">
              <a:spcAft>
                <a:spcPts val="600"/>
              </a:spcAft>
              <a:buFont typeface="Arial" charset="0"/>
              <a:buChar char="•"/>
            </a:pPr>
            <a:r>
              <a:rPr lang="ru-RU" altLang="ru-RU" sz="1400" b="1">
                <a:solidFill>
                  <a:srgbClr val="0000FF"/>
                </a:solidFill>
              </a:rPr>
              <a:t>Определить наиболее востребованные рынком труда России специальности и профессии</a:t>
            </a:r>
          </a:p>
          <a:p>
            <a:pPr marL="352425" indent="-171450">
              <a:spcAft>
                <a:spcPts val="600"/>
              </a:spcAft>
              <a:buFont typeface="Arial" charset="0"/>
              <a:buChar char="•"/>
            </a:pPr>
            <a:r>
              <a:rPr lang="ru-RU" altLang="ru-RU" sz="1400" b="1">
                <a:solidFill>
                  <a:srgbClr val="0000FF"/>
                </a:solidFill>
              </a:rPr>
              <a:t>Определить, какие образовательные организации готовят наиболее востребованных выпускников</a:t>
            </a:r>
          </a:p>
        </p:txBody>
      </p:sp>
      <p:sp>
        <p:nvSpPr>
          <p:cNvPr id="113670" name="TextBox 50"/>
          <p:cNvSpPr txBox="1">
            <a:spLocks noChangeArrowheads="1"/>
          </p:cNvSpPr>
          <p:nvPr/>
        </p:nvSpPr>
        <p:spPr bwMode="auto">
          <a:xfrm>
            <a:off x="423863" y="2925763"/>
            <a:ext cx="8499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 sz="1400" i="1">
                <a:solidFill>
                  <a:srgbClr val="0070C0"/>
                </a:solidFill>
              </a:rPr>
              <a:t>Постановление Правительства Российской Федерации от 26 августа 2013 г. № 729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400" i="1">
                <a:solidFill>
                  <a:srgbClr val="0070C0"/>
                </a:solidFill>
              </a:rPr>
              <a:t>Постановление Правительства Российской Федерации от 11 сентября 2015 г. № 965 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400" i="1">
                <a:solidFill>
                  <a:srgbClr val="0070C0"/>
                </a:solidFill>
              </a:rPr>
              <a:t>Федеральный закон от 27.07.2006 </a:t>
            </a:r>
            <a:r>
              <a:rPr lang="en-US" altLang="ru-RU" sz="1400" i="1">
                <a:solidFill>
                  <a:srgbClr val="0070C0"/>
                </a:solidFill>
              </a:rPr>
              <a:t>N </a:t>
            </a:r>
            <a:r>
              <a:rPr lang="ru-RU" altLang="ru-RU" sz="1400" i="1">
                <a:solidFill>
                  <a:srgbClr val="0070C0"/>
                </a:solidFill>
              </a:rPr>
              <a:t>152-ФЗ «О персональных данных»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400" i="1">
                <a:solidFill>
                  <a:srgbClr val="0070C0"/>
                </a:solidFill>
              </a:rPr>
              <a:t>Распоряжение Правительства Российской Федерации от 3 марта 2015 г. № 349-р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3863" y="828675"/>
            <a:ext cx="0" cy="273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2" name="TextBox 97"/>
          <p:cNvSpPr txBox="1">
            <a:spLocks noChangeArrowheads="1"/>
          </p:cNvSpPr>
          <p:nvPr/>
        </p:nvSpPr>
        <p:spPr bwMode="auto">
          <a:xfrm>
            <a:off x="438150" y="828675"/>
            <a:ext cx="343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00FF"/>
                </a:solidFill>
              </a:rPr>
              <a:t>Нормативно-правовая база:</a:t>
            </a:r>
          </a:p>
        </p:txBody>
      </p:sp>
      <p:pic>
        <p:nvPicPr>
          <p:cNvPr id="113673" name="Picture 2" descr="goal, target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2613" y="3852863"/>
            <a:ext cx="5413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4" name="TextBox 97"/>
          <p:cNvSpPr txBox="1">
            <a:spLocks noChangeArrowheads="1"/>
          </p:cNvSpPr>
          <p:nvPr/>
        </p:nvSpPr>
        <p:spPr bwMode="auto">
          <a:xfrm>
            <a:off x="1042988" y="5526088"/>
            <a:ext cx="7700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0000"/>
                </a:solidFill>
              </a:rPr>
              <a:t>Основа мониторинга – </a:t>
            </a:r>
          </a:p>
          <a:p>
            <a:pPr>
              <a:buFont typeface="Arial" charset="0"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данные, внесённые профессиональными образовательными организациями в Федеральный реестр документов об образовании (ФРДО)</a:t>
            </a:r>
          </a:p>
          <a:p>
            <a:pPr>
              <a:buFont typeface="Arial" charset="0"/>
              <a:buNone/>
            </a:pPr>
            <a:endParaRPr lang="ru-RU" altLang="ru-RU" sz="1400" b="1">
              <a:solidFill>
                <a:srgbClr val="FF0000"/>
              </a:solidFill>
            </a:endParaRPr>
          </a:p>
          <a:p>
            <a:pPr algn="r">
              <a:buFont typeface="Arial" charset="0"/>
              <a:buNone/>
            </a:pPr>
            <a:r>
              <a:rPr lang="ru-RU" altLang="ru-RU" sz="1200" i="1">
                <a:solidFill>
                  <a:srgbClr val="0070C0"/>
                </a:solidFill>
              </a:rPr>
              <a:t>ФРДО – информационная система Рособрнадзора</a:t>
            </a:r>
          </a:p>
        </p:txBody>
      </p:sp>
      <p:sp>
        <p:nvSpPr>
          <p:cNvPr id="113675" name="Прямоугольник 11"/>
          <p:cNvSpPr>
            <a:spLocks noChangeArrowheads="1"/>
          </p:cNvSpPr>
          <p:nvPr/>
        </p:nvSpPr>
        <p:spPr bwMode="auto">
          <a:xfrm>
            <a:off x="779463" y="1619250"/>
            <a:ext cx="8216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rgbClr val="262626"/>
                </a:solidFill>
              </a:rPr>
              <a:t>«…органы исполнительной власти субъектов Российской Федерации, осуществляющие государственное управление в сфере образования… организации, осуществляющие образовательную деятельность, представляют в федеральный орган исполнительной власти, осуществляющий функции по контролю и надзору в сфере образования, сведения о выданных документах об образовании и (или) о квалификации, документах об обучении путем внесения этих сведений в федеральную информационную систему "Федеральный реестр сведений о документах об образовании и (или) о квалификации, документах об обучении" »</a:t>
            </a:r>
          </a:p>
        </p:txBody>
      </p:sp>
      <p:sp>
        <p:nvSpPr>
          <p:cNvPr id="113676" name="TextBox 50"/>
          <p:cNvSpPr txBox="1">
            <a:spLocks noChangeArrowheads="1"/>
          </p:cNvSpPr>
          <p:nvPr/>
        </p:nvSpPr>
        <p:spPr bwMode="auto">
          <a:xfrm>
            <a:off x="466725" y="1095375"/>
            <a:ext cx="8499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 sz="1400" b="1" i="1">
                <a:solidFill>
                  <a:srgbClr val="C0504D"/>
                </a:solidFill>
              </a:rPr>
              <a:t>Федеральный закон от 29.12.2012 </a:t>
            </a:r>
            <a:r>
              <a:rPr lang="en-US" altLang="ru-RU" sz="1400" b="1" i="1">
                <a:solidFill>
                  <a:srgbClr val="C0504D"/>
                </a:solidFill>
              </a:rPr>
              <a:t>N </a:t>
            </a:r>
            <a:r>
              <a:rPr lang="ru-RU" altLang="ru-RU" sz="1400" b="1" i="1">
                <a:solidFill>
                  <a:srgbClr val="C0504D"/>
                </a:solidFill>
              </a:rPr>
              <a:t>273-ФЗ «Об образовании в Российской Федерации», ст. 98: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0350" y="0"/>
            <a:ext cx="8670925" cy="822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Синергетика как процесс организации эффективной деятельности в процессе повышения квалификации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Объект 2"/>
          <p:cNvSpPr>
            <a:spLocks noGrp="1"/>
          </p:cNvSpPr>
          <p:nvPr>
            <p:ph idx="1"/>
          </p:nvPr>
        </p:nvSpPr>
        <p:spPr>
          <a:xfrm>
            <a:off x="260350" y="1158875"/>
            <a:ext cx="8677275" cy="5554663"/>
          </a:xfrm>
        </p:spPr>
        <p:txBody>
          <a:bodyPr/>
          <a:lstStyle/>
          <a:p>
            <a:r>
              <a:rPr lang="ru-RU" sz="1800" b="1" i="1" smtClean="0"/>
              <a:t>  </a:t>
            </a:r>
            <a:r>
              <a:rPr 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Синергетика предполагает организацию эффективной деятельности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иной , отличный  от традиционного  авторитарного стиля способ взаимодействия между андрагогом   и  слушателем, который в современной педагогике понимается как демократический стиль взаимодействия, основанный </a:t>
            </a:r>
            <a:r>
              <a:rPr 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интерактивных методах обучения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Демократический стиль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  </a:t>
            </a:r>
            <a:r>
              <a:rPr 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 –субъектное взаимодействие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традиционный стиль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 </a:t>
            </a:r>
            <a:r>
              <a:rPr 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субъект-объектном взаимодействии.</a:t>
            </a:r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44488" y="3152775"/>
          <a:ext cx="8324850" cy="3517900"/>
        </p:xfrm>
        <a:graphic>
          <a:graphicData uri="http://schemas.openxmlformats.org/presentationml/2006/ole">
            <p:oleObj spid="_x0000_s2060" name="Слайд" r:id="rId4" imgW="4527819" imgH="339383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2400" b="1" i="1" smtClean="0"/>
              <a:t>Модель взаимодействия на основе синергетического подхода</a:t>
            </a:r>
            <a:endParaRPr lang="en-US" sz="2400" b="1" i="1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0839" y="972273"/>
          <a:ext cx="8677275" cy="171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207963" y="2773363"/>
            <a:ext cx="2473325" cy="329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250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образовательные программы, построенные на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компетентностном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подходе;  </a:t>
            </a:r>
          </a:p>
          <a:p>
            <a:pPr marL="92075"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Интерактивные методы обучения;</a:t>
            </a:r>
          </a:p>
          <a:p>
            <a:pPr marL="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и средства обучения;</a:t>
            </a:r>
          </a:p>
          <a:p>
            <a:pPr marL="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Общественно-профессиональная оценка деятельности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посткурсовой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подготовки;</a:t>
            </a:r>
          </a:p>
          <a:p>
            <a:pPr marL="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Проектировочная, научно-исследовательская деятельность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4" name="TextBox 5"/>
          <p:cNvSpPr txBox="1">
            <a:spLocks noChangeArrowheads="1"/>
          </p:cNvSpPr>
          <p:nvPr/>
        </p:nvSpPr>
        <p:spPr bwMode="auto">
          <a:xfrm>
            <a:off x="1360488" y="6067425"/>
            <a:ext cx="86709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1200">
                <a:latin typeface="Calibri" pitchFamily="34" charset="0"/>
              </a:rPr>
              <a:t>   </a:t>
            </a:r>
            <a:endParaRPr lang="en-US" sz="1200">
              <a:solidFill>
                <a:srgbClr val="06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986088" y="2738438"/>
            <a:ext cx="3357562" cy="350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компетентностной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модели педагога СПО;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Сопровождение инновационной деятельности педагогов;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Диагностика профессиональных затруднений и потребностей педагогов;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деятельность;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Изучение, обобщение и распространение  новой образовательной практики;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Методологические семинары, консультации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Информационное сопровождение новых направлений образовательной практики ОО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Методическое сопровождение аттестации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60000"/>
              </a:solidFill>
              <a:latin typeface="+mn-lt"/>
              <a:cs typeface="+mn-cs"/>
            </a:endParaRPr>
          </a:p>
        </p:txBody>
      </p:sp>
      <p:sp>
        <p:nvSpPr>
          <p:cNvPr id="117766" name="TextBox 7"/>
          <p:cNvSpPr txBox="1">
            <a:spLocks noChangeArrowheads="1"/>
          </p:cNvSpPr>
          <p:nvPr/>
        </p:nvSpPr>
        <p:spPr bwMode="auto">
          <a:xfrm>
            <a:off x="6678613" y="3594100"/>
            <a:ext cx="2314575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66700" algn="ctr"/>
            <a:endParaRPr lang="ru-RU" sz="1400">
              <a:latin typeface="Calibri" pitchFamily="34" charset="0"/>
            </a:endParaRPr>
          </a:p>
          <a:p>
            <a:pPr marL="266700" algn="ctr"/>
            <a:endParaRPr lang="ru-RU" sz="1400">
              <a:latin typeface="Calibri" pitchFamily="34" charset="0"/>
            </a:endParaRPr>
          </a:p>
          <a:p>
            <a:pPr marL="266700" algn="ctr"/>
            <a:r>
              <a:rPr lang="ru-RU" sz="1400" b="1">
                <a:solidFill>
                  <a:srgbClr val="002060"/>
                </a:solidFill>
                <a:latin typeface="Calibri" pitchFamily="34" charset="0"/>
              </a:rPr>
              <a:t>Инновационная  образовательная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Функции подсистем повышения квалификации  на основе синергетических подходов</a:t>
            </a:r>
            <a:endParaRPr lang="en-US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839" y="1139957"/>
            <a:ext cx="2716822" cy="4126524"/>
          </a:xfrm>
          <a:prstGeom prst="rect">
            <a:avLst/>
          </a:prstGeom>
          <a:solidFill>
            <a:srgbClr val="C8C8C8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7200" bIns="10800"/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 повышения квалификации: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Инновационная среда обмена информацией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Творческие лаборатории и научно-методологические центры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База данных/ библиотека  инноваций, ресурсные центры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Корпоративные  курсы ПК для педагогических коллективов ОО СПО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Программа подготовки </a:t>
            </a:r>
            <a:r>
              <a:rPr lang="ru-RU" sz="1600" dirty="0" err="1">
                <a:solidFill>
                  <a:srgbClr val="002060"/>
                </a:solidFill>
              </a:rPr>
              <a:t>тьюторов</a:t>
            </a:r>
            <a:r>
              <a:rPr lang="ru-RU" sz="1600" dirty="0">
                <a:solidFill>
                  <a:srgbClr val="002060"/>
                </a:solidFill>
              </a:rPr>
              <a:t> (наставников)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8738" y="1139958"/>
            <a:ext cx="2612782" cy="3640386"/>
          </a:xfrm>
          <a:prstGeom prst="rect">
            <a:avLst/>
          </a:prstGeom>
          <a:solidFill>
            <a:srgbClr val="C8C8C8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7200" bIns="10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Методическая служба СПО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Диагностика запросов и потребностей  педагога к системе ПК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Открытые учебные занятия.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rgbClr val="002060"/>
                </a:solidFill>
              </a:rPr>
              <a:t>Научно-методическое и организационное сопровождение аттестации, конкурсов профессионального мастерства, конференций, педагогических чтений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«Обратная связь»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5.Мониторинг образовательно-воспитательной деятельности   в ОО СПО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6187" y="1139958"/>
            <a:ext cx="2963120" cy="3244324"/>
          </a:xfrm>
          <a:prstGeom prst="rect">
            <a:avLst/>
          </a:prstGeom>
          <a:solidFill>
            <a:srgbClr val="C8C8C8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7200" bIns="10800"/>
          <a:lstStyle/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Педагогическая деятельность.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Самообразование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Индивидуальное проектирование повышения квалификации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Подготовка и   участие в конкурсах профессионального мастерства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Аттестация  (защита высшей/ первой квалификационной   категории, СЗД)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</a:rPr>
              <a:t>5 идей для внедрения в </a:t>
            </a:r>
            <a:r>
              <a:rPr lang="ru-RU" sz="1600" dirty="0" err="1">
                <a:solidFill>
                  <a:srgbClr val="002060"/>
                </a:solidFill>
              </a:rPr>
              <a:t>посткурсовой</a:t>
            </a:r>
            <a:r>
              <a:rPr lang="ru-RU" sz="1600" dirty="0">
                <a:solidFill>
                  <a:srgbClr val="002060"/>
                </a:solidFill>
              </a:rPr>
              <a:t> период  в ОО СПО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547664" y="4632569"/>
          <a:ext cx="6096000" cy="222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rgbClr val="FF0000"/>
                </a:solidFill>
              </a:rPr>
              <a:t>НАШИ ЛИДЕРЫ</a:t>
            </a:r>
          </a:p>
        </p:txBody>
      </p:sp>
      <p:pic>
        <p:nvPicPr>
          <p:cNvPr id="1208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417638"/>
            <a:ext cx="4352925" cy="1866900"/>
          </a:xfrm>
        </p:spPr>
      </p:pic>
      <p:pic>
        <p:nvPicPr>
          <p:cNvPr id="1208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1417638"/>
            <a:ext cx="41433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32035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150" y="3819525"/>
            <a:ext cx="42291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5938" y="3173413"/>
            <a:ext cx="28082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9688" y="4660900"/>
            <a:ext cx="23764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Синергетический подход в управлении развитием профессионализма педагога СПО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5843588" cy="55165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от традиционной парадигмы образования (усвоение знаний, умений и навыков), основанной на жесткой регламентации действий слушателей к самоорганизации, позволяющей решать профессиональные проблемы;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педагогических  технологий по удовлетворению потребностей специалистов в получении знаний о современных достижениях в области конкретной производственной сферы, анализе и применении эффективного отечественного и зарубежного опыта;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с научными организациями и образовательными учреждениями системы ДПО, позволяющими осуществлять научно-методическое сопровождение инновационной и экспериментальной деятельности;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единого социокультурного педагогического сообщества, позволяющего эффективно работать и совершенствовать  профессиональное мастерство;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Междисциплинарный опережающий характер обучения, его динамизм и реализация возможностей самообразования педагога;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сетевого взаимодействия системы повышения квалификации и методических служб СПО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59" name="Picture 2" descr="C:\Users\PRYANICHNIKOVA_on.PSY-ASOU-MO\Desktop\1381042658_bundesarchiv_b_145_bild-f079064-0006_bonn_gymnas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565400"/>
            <a:ext cx="298608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Синергетический подход в управлении развитием профессионализма педагога СПО</a:t>
            </a:r>
          </a:p>
        </p:txBody>
      </p:sp>
      <p:sp>
        <p:nvSpPr>
          <p:cNvPr id="1228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дополнительных профессиональных программ и их накопление с созданием объединенного фонда;</a:t>
            </a:r>
          </a:p>
          <a:p>
            <a:pPr algn="just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индивидуальные образовательные маршруты и освоение блочно-модульного принципа построения дополнительных профессиональных программ;</a:t>
            </a:r>
          </a:p>
          <a:p>
            <a:pPr algn="just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Направленность на личностно-ориентированный, системно-деятельностный  и синергетический подходы к обучению;</a:t>
            </a:r>
          </a:p>
          <a:p>
            <a:pPr algn="just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образовательных технологий проектировочного характера.</a:t>
            </a:r>
          </a:p>
        </p:txBody>
      </p:sp>
      <p:pic>
        <p:nvPicPr>
          <p:cNvPr id="122883" name="Picture 1" descr="C:\Users\PRYANICHNIKOVA_on.PSY-ASOU-MO\Desktop\stud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365625"/>
            <a:ext cx="33766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Box 24"/>
          <p:cNvSpPr txBox="1">
            <a:spLocks noChangeArrowheads="1"/>
          </p:cNvSpPr>
          <p:nvPr/>
        </p:nvSpPr>
        <p:spPr bwMode="auto">
          <a:xfrm>
            <a:off x="5816600" y="6262688"/>
            <a:ext cx="120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Ульяновская  область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071340" y="796928"/>
          <a:ext cx="7434949" cy="425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4931" name="TextBox 5"/>
          <p:cNvSpPr txBox="1">
            <a:spLocks noChangeArrowheads="1"/>
          </p:cNvSpPr>
          <p:nvPr/>
        </p:nvSpPr>
        <p:spPr bwMode="auto">
          <a:xfrm>
            <a:off x="184150" y="30495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ФЕДЕРАЛЬНЫЙ уровень</a:t>
            </a:r>
          </a:p>
        </p:txBody>
      </p:sp>
      <p:sp>
        <p:nvSpPr>
          <p:cNvPr id="124932" name="TextBox 6"/>
          <p:cNvSpPr txBox="1">
            <a:spLocks noChangeArrowheads="1"/>
          </p:cNvSpPr>
          <p:nvPr/>
        </p:nvSpPr>
        <p:spPr bwMode="auto">
          <a:xfrm>
            <a:off x="7004050" y="3697288"/>
            <a:ext cx="2154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РЕГИОНАЛЬНЫЙ уровень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9875" y="3644900"/>
            <a:ext cx="8774113" cy="0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20763" y="404813"/>
            <a:ext cx="5611812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Shape 34"/>
          <p:cNvSpPr>
            <a:spLocks noChangeArrowheads="1"/>
          </p:cNvSpPr>
          <p:nvPr/>
        </p:nvSpPr>
        <p:spPr bwMode="auto">
          <a:xfrm>
            <a:off x="849313" y="-7938"/>
            <a:ext cx="8294687" cy="628651"/>
          </a:xfrm>
          <a:prstGeom prst="rect">
            <a:avLst/>
          </a:prstGeom>
          <a:solidFill>
            <a:srgbClr val="558ED5"/>
          </a:solidFill>
          <a:ln w="19050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24936" name="TextBox 8"/>
          <p:cNvSpPr txBox="1">
            <a:spLocks noChangeArrowheads="1"/>
          </p:cNvSpPr>
          <p:nvPr/>
        </p:nvSpPr>
        <p:spPr bwMode="auto">
          <a:xfrm>
            <a:off x="915988" y="130175"/>
            <a:ext cx="731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Инфраструктура развития системы подготовки кадров по ТОП-50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8366125" y="-7938"/>
            <a:ext cx="519113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7900988" y="0"/>
            <a:ext cx="519112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4939" name="TextBox 23"/>
          <p:cNvSpPr txBox="1">
            <a:spLocks noChangeArrowheads="1"/>
          </p:cNvSpPr>
          <p:nvPr/>
        </p:nvSpPr>
        <p:spPr bwMode="auto">
          <a:xfrm>
            <a:off x="163513" y="5675313"/>
            <a:ext cx="657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0C0"/>
                </a:solidFill>
                <a:latin typeface="Calibri" pitchFamily="34" charset="0"/>
              </a:rPr>
              <a:t>7</a:t>
            </a:r>
            <a:endParaRPr lang="ru-RU" sz="11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6" name="Picture 2" descr="C:\Users\Sokolova\Desktop\Иконки\tower-crane_318-48011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78635" y="5719238"/>
            <a:ext cx="395868" cy="42885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24941" name="TextBox 14"/>
          <p:cNvSpPr txBox="1">
            <a:spLocks noChangeArrowheads="1"/>
          </p:cNvSpPr>
          <p:nvPr/>
        </p:nvSpPr>
        <p:spPr bwMode="auto">
          <a:xfrm>
            <a:off x="3784600" y="6251575"/>
            <a:ext cx="957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Московская область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25875" y="5629275"/>
            <a:ext cx="549275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24943" name="TextBox 18"/>
          <p:cNvSpPr txBox="1">
            <a:spLocks noChangeArrowheads="1"/>
          </p:cNvSpPr>
          <p:nvPr/>
        </p:nvSpPr>
        <p:spPr bwMode="auto">
          <a:xfrm>
            <a:off x="4795838" y="6254750"/>
            <a:ext cx="1084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Тюменская  область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4795838" y="5626100"/>
            <a:ext cx="549275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21" name="Picture 3" descr="C:\Users\Sokolova\Desktop\Иконки\images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5081" y="5741235"/>
            <a:ext cx="316754" cy="34315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24946" name="TextBox 22"/>
          <p:cNvSpPr txBox="1">
            <a:spLocks noChangeArrowheads="1"/>
          </p:cNvSpPr>
          <p:nvPr/>
        </p:nvSpPr>
        <p:spPr bwMode="auto">
          <a:xfrm>
            <a:off x="2001838" y="6265863"/>
            <a:ext cx="104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Республика Татарстан</a:t>
            </a:r>
          </a:p>
        </p:txBody>
      </p:sp>
      <p:sp>
        <p:nvSpPr>
          <p:cNvPr id="23" name="Овал 22"/>
          <p:cNvSpPr/>
          <p:nvPr/>
        </p:nvSpPr>
        <p:spPr>
          <a:xfrm>
            <a:off x="2028825" y="5626100"/>
            <a:ext cx="552450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835650" y="5622925"/>
            <a:ext cx="549275" cy="595313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26" name="Picture 4" descr="C:\Users\Sokolova\Desktop\Иконки\_318-3570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7776" y="5745160"/>
            <a:ext cx="329115" cy="35654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7" name="Picture 5" descr="C:\Users\Sokolova\Desktop\Иконки\w512h5121390848163delivery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32699" y="5684038"/>
            <a:ext cx="371539" cy="4025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24951" name="TextBox 29"/>
          <p:cNvSpPr txBox="1">
            <a:spLocks noChangeArrowheads="1"/>
          </p:cNvSpPr>
          <p:nvPr/>
        </p:nvSpPr>
        <p:spPr bwMode="auto">
          <a:xfrm>
            <a:off x="2876550" y="6257925"/>
            <a:ext cx="958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Республика Чувашия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2905125" y="5624513"/>
            <a:ext cx="550863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30" name="Picture 7" descr="C:\Users\Sokolova\Desktop\Мебель The Idea\magazin-radioelektronnyh-priborov-ip-antonova-m.a.-v-sankt-peterburge.jpg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91760" y="5743746"/>
            <a:ext cx="391238" cy="41796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24954" name="TextBox 35"/>
          <p:cNvSpPr txBox="1">
            <a:spLocks noChangeArrowheads="1"/>
          </p:cNvSpPr>
          <p:nvPr/>
        </p:nvSpPr>
        <p:spPr bwMode="auto">
          <a:xfrm>
            <a:off x="6845300" y="622935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Свердловская область</a:t>
            </a:r>
          </a:p>
        </p:txBody>
      </p:sp>
      <p:sp>
        <p:nvSpPr>
          <p:cNvPr id="32" name="Овал 31"/>
          <p:cNvSpPr/>
          <p:nvPr/>
        </p:nvSpPr>
        <p:spPr>
          <a:xfrm>
            <a:off x="6859588" y="5599113"/>
            <a:ext cx="549275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33" name="Picture 9" descr="C:\Users\Sokolova\Desktop\Иконки\_318-41835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62350" y="5717834"/>
            <a:ext cx="329115" cy="35654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24957" name="Прямоугольник 15"/>
          <p:cNvSpPr>
            <a:spLocks noChangeArrowheads="1"/>
          </p:cNvSpPr>
          <p:nvPr/>
        </p:nvSpPr>
        <p:spPr bwMode="auto">
          <a:xfrm>
            <a:off x="619125" y="5581650"/>
            <a:ext cx="1382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70C0"/>
                </a:solidFill>
                <a:latin typeface="Calibri" pitchFamily="34" charset="0"/>
              </a:rPr>
              <a:t>субъектов Российской Федерации – победители конкурсного отбора</a:t>
            </a:r>
            <a:endParaRPr lang="ru-RU" sz="10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4958" name="Прямоугольник 1"/>
          <p:cNvSpPr>
            <a:spLocks noChangeArrowheads="1"/>
          </p:cNvSpPr>
          <p:nvPr/>
        </p:nvSpPr>
        <p:spPr bwMode="auto">
          <a:xfrm>
            <a:off x="330200" y="5245100"/>
            <a:ext cx="4498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МЕЖРЕГИОНАЛЬНЫЕ ЦЕНТРЫ КОМПЕТЕНЦИЙ</a:t>
            </a: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1477169" y="6033294"/>
            <a:ext cx="711200" cy="20796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17500" y="5168900"/>
            <a:ext cx="85677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961" name="TextBox 1"/>
          <p:cNvSpPr txBox="1">
            <a:spLocks noChangeArrowheads="1"/>
          </p:cNvSpPr>
          <p:nvPr/>
        </p:nvSpPr>
        <p:spPr bwMode="auto">
          <a:xfrm>
            <a:off x="3444875" y="1993900"/>
            <a:ext cx="127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Союз </a:t>
            </a:r>
          </a:p>
          <a:p>
            <a:pPr algn="r"/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«Ворлдскиллс Россия»</a:t>
            </a:r>
          </a:p>
          <a:p>
            <a:pPr algn="r"/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Базовый центр ППППКРК</a:t>
            </a:r>
            <a:endParaRPr lang="en-US" sz="1000" b="1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4962" name="TextBox 2"/>
          <p:cNvSpPr txBox="1">
            <a:spLocks noChangeArrowheads="1"/>
          </p:cNvSpPr>
          <p:nvPr/>
        </p:nvSpPr>
        <p:spPr bwMode="auto">
          <a:xfrm>
            <a:off x="4806950" y="1989138"/>
            <a:ext cx="15335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Центр </a:t>
            </a:r>
          </a:p>
          <a:p>
            <a:r>
              <a:rPr lang="ru-RU" sz="1000" b="1">
                <a:solidFill>
                  <a:srgbClr val="000000"/>
                </a:solidFill>
                <a:latin typeface="Calibri" pitchFamily="34" charset="0"/>
              </a:rPr>
              <a:t>развития профессионального образования</a:t>
            </a:r>
            <a:endParaRPr lang="en-US" sz="1100" b="1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4963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611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364692-31B7-48F1-AD0D-20E87DA16925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24964" name="TextBox 24"/>
          <p:cNvSpPr txBox="1">
            <a:spLocks noChangeArrowheads="1"/>
          </p:cNvSpPr>
          <p:nvPr/>
        </p:nvSpPr>
        <p:spPr bwMode="auto">
          <a:xfrm>
            <a:off x="7924800" y="6229350"/>
            <a:ext cx="1208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Хабаровский край</a:t>
            </a:r>
          </a:p>
        </p:txBody>
      </p:sp>
      <p:sp>
        <p:nvSpPr>
          <p:cNvPr id="40" name="Овал 39"/>
          <p:cNvSpPr/>
          <p:nvPr/>
        </p:nvSpPr>
        <p:spPr>
          <a:xfrm>
            <a:off x="7924800" y="5599113"/>
            <a:ext cx="549275" cy="595312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4" name="Picture 37" descr="C:\Users\Sokolova\Desktop\image.php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b="20860"/>
          <a:stretch/>
        </p:blipFill>
        <p:spPr bwMode="auto">
          <a:xfrm>
            <a:off x="7976279" y="5742527"/>
            <a:ext cx="447430" cy="383605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Понятие термина «Синергетика»</a:t>
            </a:r>
            <a:endParaRPr lang="ru-RU" smtClean="0"/>
          </a:p>
        </p:txBody>
      </p:sp>
      <p:pic>
        <p:nvPicPr>
          <p:cNvPr id="90114" name="Picture 2" descr="http://www.wildblueberries.com/wp-content/uploads/blogger/_YhH8fDK5-kU/S_5kYWwgAbI/AAAAAAAAAKU/JQ_-ISfT9KY/s1600/teamwo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273"/>
          <a:stretch>
            <a:fillRect/>
          </a:stretch>
        </p:blipFill>
        <p:spPr>
          <a:xfrm>
            <a:off x="6443663" y="1155700"/>
            <a:ext cx="2376487" cy="3568700"/>
          </a:xfrm>
        </p:spPr>
      </p:pic>
      <p:sp>
        <p:nvSpPr>
          <p:cNvPr id="5" name="Прямоугольник 4"/>
          <p:cNvSpPr/>
          <p:nvPr/>
        </p:nvSpPr>
        <p:spPr>
          <a:xfrm>
            <a:off x="250825" y="1125538"/>
            <a:ext cx="63373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88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Синергия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1600" b="1" i="1" dirty="0">
                <a:solidFill>
                  <a:srgbClr val="002060"/>
                </a:solidFill>
                <a:latin typeface="+mn-lt"/>
                <a:cs typeface="+mn-cs"/>
              </a:rPr>
              <a:t>(от  </a:t>
            </a:r>
            <a:r>
              <a:rPr lang="ru-RU" sz="1600" b="1" i="1" dirty="0" err="1">
                <a:solidFill>
                  <a:srgbClr val="002060"/>
                </a:solidFill>
                <a:latin typeface="+mn-lt"/>
                <a:cs typeface="+mn-cs"/>
              </a:rPr>
              <a:t>др.-греч</a:t>
            </a:r>
            <a:r>
              <a:rPr lang="ru-RU" sz="1600" b="1" i="1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+mn-lt"/>
                <a:cs typeface="+mn-cs"/>
              </a:rPr>
              <a:t>συνεργία </a:t>
            </a:r>
            <a:r>
              <a:rPr lang="ru-RU" sz="1600" b="1" i="1" dirty="0">
                <a:solidFill>
                  <a:srgbClr val="002060"/>
                </a:solidFill>
                <a:latin typeface="+mn-lt"/>
                <a:cs typeface="+mn-cs"/>
              </a:rPr>
              <a:t>—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соучастие, содействие, помощь, сообщничество)</a:t>
            </a:r>
            <a:endParaRPr lang="en-US" sz="1600" b="1" i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38863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38863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63525" lvl="1" indent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Синергия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в экономике), </a:t>
            </a:r>
            <a:r>
              <a:rPr lang="ru-RU" sz="1600" b="1" dirty="0" err="1">
                <a:solidFill>
                  <a:srgbClr val="002060"/>
                </a:solidFill>
                <a:latin typeface="+mn-lt"/>
                <a:cs typeface="+mn-cs"/>
              </a:rPr>
              <a:t>синергический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 (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синергетический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) эффект —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увеличение эффективности деятельности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в результате сочетания, соединения, интеграции, слияния отдельных частей в единую систему, благодаря возникновению новых качеств полученной системы</a:t>
            </a:r>
            <a:endParaRPr lang="en-US" sz="16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263525" lvl="1" indent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263525" lvl="1" indent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263525" lvl="1" indent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Педагогическая синергетика ( по В.И. Андрееву) – область педагогического знания, которая основывается на законах и закономерностях синергетики, т.е. законах и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закономерностях самоорганизации и саморазвития педагогических, т.е. образовательно-воспитательных систем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  <a:p>
            <a:pPr marL="263525" lvl="1" indent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263525" lvl="1" indent="31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>
          <a:xfrm>
            <a:off x="0" y="-104775"/>
            <a:ext cx="8670925" cy="105251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Синергетические эффекты при взаимодействии системы повышения квалификации и  методических служб СПО  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319088" y="1019175"/>
            <a:ext cx="5116512" cy="5618163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ru-RU" sz="1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повышения квалификации педагогических работников СПО (новые формы взаимодействия, современные технологии обучения, индивидуализация программ подготовки)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педагог, способный творчески организовывать образовательную деятельности в условиях перемен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Разделение полномочий  участников процесса повышения квалификации на основе синергетического подхода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Общественно-профессиональная оценка   достижений  педагогических работников  в посткурсовой период ( технология  «обратной  связи»)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инновационной образовательной среды  через организацию научно-исследовательской, опытно-экспериментальной деятельности педагогов СПО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Модераторы, тьюторы в системе методической службы СПО</a:t>
            </a:r>
          </a:p>
          <a:p>
            <a:pPr marL="0" indent="0">
              <a:buFont typeface="Arial" charset="0"/>
              <a:buNone/>
            </a:pPr>
            <a:endParaRPr lang="ru-RU" sz="2000" smtClean="0"/>
          </a:p>
        </p:txBody>
      </p:sp>
      <p:pic>
        <p:nvPicPr>
          <p:cNvPr id="125955" name="Picture 2" descr="C:\Users\VorotnikovNA\Desktop\презентация\обуч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708275"/>
            <a:ext cx="356393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6978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</a:t>
            </a:r>
          </a:p>
          <a:p>
            <a:endParaRPr lang="ru-RU" smtClean="0"/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0070C0"/>
                </a:solidFill>
              </a:rPr>
              <a:t>       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26979" name="Picture 4" descr="C:\Documents and Settings\Shilova\Local Settings\Temporary Internet Files\Content.IE5\3R24X6MW\dosk1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2732088"/>
            <a:ext cx="518477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Таблица соотношения понятий синергетики традиционной педагогики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C:\Users\PRYANICHNIKOVA_on.PSY-ASOU-MO\Desktop\таб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8569325" cy="64531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РОЛЬ ПЕДАГОГА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4525963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smtClean="0"/>
              <a:t> </a:t>
            </a:r>
            <a:r>
              <a:rPr lang="ru-RU" sz="9600" dirty="0" smtClean="0"/>
              <a:t>Это приводит к принципиальному изменению роли ПЕДАГОГА и его ответственности  в жизни студента. Главным становится не столько функция педагога как преподавателя определённого предмета и даже не как воспитателя, сколько его </a:t>
            </a:r>
            <a:r>
              <a:rPr lang="ru-RU" sz="9600" b="1" dirty="0" smtClean="0"/>
              <a:t>способность раскрыть возможности обучающегося, его будущее</a:t>
            </a:r>
            <a:r>
              <a:rPr lang="ru-RU" sz="9600" dirty="0" smtClean="0"/>
              <a:t>. Синергетическая система, в большей степени моделируя саму социальную среду современного мира, оказывает влияние на его развитие, т.к. в образовании ,как ни в какой другой сфере, представлено будущее в настоящем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63" name="Picture 1" descr="C:\Users\PRYANICHNIKOVA_on.PSY-ASOU-MO\Desktop\педаг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628775"/>
            <a:ext cx="30480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современном информационном обществе целью образования является не передача опыта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накопленного предыдущими поколениями</a:t>
            </a:r>
            <a:r>
              <a:rPr lang="en-US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подготовка человека</a:t>
            </a:r>
            <a:r>
              <a:rPr lang="en-US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способного к непрерывному обучению</a:t>
            </a:r>
            <a:r>
              <a:rPr lang="en-US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«образованию длиною в жизнь»</a:t>
            </a:r>
            <a:r>
              <a:rPr lang="en-US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принятие себя как субъекта собственной жизнедеятельности (из доктрины ЮНЕСКО). Это подразумевает решение следующих задач: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активной жизненной позиции по отношению к себе и окружающим;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способности и готовности принимать самостоятельные ответственные решения;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выдвигать и отстаивать свою точку зрения;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отстаивать реальные цели;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планировать свои действия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прогнозировать их последствия;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ставить конкретные цели;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реально оценивать степень риска;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-принятие того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мир изменчив;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-укрепление </a:t>
            </a:r>
            <a:r>
              <a:rPr lang="ru-RU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психофункциональной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устойчивости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включая </a:t>
            </a:r>
            <a:r>
              <a:rPr lang="ru-RU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-владение навыками </a:t>
            </a:r>
            <a:r>
              <a:rPr lang="ru-RU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снятие эмоционального напряжения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тревожности;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-толерантность к новизне и неопределенности;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-знание и принятие своих индивидуальных особенностей;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-учет индивидуальных особенностей при распределении своих сил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дел;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-владение навыками поддержки психологического здоровья.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Основные направления развития СПО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/>
          </a:bodyPr>
          <a:lstStyle/>
          <a:p>
            <a:pPr marL="177800" indent="-1778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ЦЕЛЬ: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i="1" dirty="0" smtClean="0">
                <a:solidFill>
                  <a:srgbClr val="002060"/>
                </a:solidFill>
              </a:rPr>
              <a:t>Создание в Московской области  современной системы подготовки рабочих кадров и формирования прикладных квалификаций, способной:</a:t>
            </a:r>
          </a:p>
          <a:p>
            <a:pPr marL="3571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95536" y="2204864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68313" y="0"/>
            <a:ext cx="8424862" cy="981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282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sz="1600" b="1" smtClean="0"/>
              <a:t>ПИЛОТНЫЙ ПРОЕКТ «ПОДГОТОВКА РАБОЧИХ КАДРОВ, СООТВЕТСТВУЮЩИХ ТРЕБОВАНИЯМ ВЫСОКОТЕХНОЛОГИЧНЫХ ОТРАСЛЕЙ ПРОМЫШЛЕННОСТИ, НА ОСНОВЕ ДУАЛЬНОГО ОБРАЗОВАНИЯ</a:t>
            </a:r>
          </a:p>
          <a:p>
            <a:endParaRPr lang="ru-RU" sz="1600" b="1" smtClean="0">
              <a:solidFill>
                <a:schemeClr val="bg2"/>
              </a:solidFill>
            </a:endParaRPr>
          </a:p>
          <a:p>
            <a:r>
              <a:rPr lang="ru-RU" sz="1600" b="1" smtClean="0">
                <a:solidFill>
                  <a:schemeClr val="bg2"/>
                </a:solidFill>
              </a:rPr>
              <a:t>»</a:t>
            </a:r>
            <a:endParaRPr lang="ru-RU" sz="1600" smtClean="0">
              <a:solidFill>
                <a:schemeClr val="bg2"/>
              </a:solidFill>
            </a:endParaRP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1.Обеспечение соответствия квалификаций выпускников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 экономики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2565400"/>
            <a:ext cx="244792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lain" startAt="9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ПОО СПО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 ДОГОВОРОВ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212976"/>
            <a:ext cx="3578696" cy="113042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525 СТУДЕНТОВ  в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2014-2015году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675 СТУДЕНТОВ в 2015 -2016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году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4581128"/>
            <a:ext cx="2520280" cy="93610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27 специальностям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7291" name="Рисунок 7" descr="C:\Users\ПУ-36\Desktop\дуалка\БИТТ_РУБИН\20150619_090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37063"/>
            <a:ext cx="44640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Рисунок 12" descr="C:\Users\ПУ-36\Desktop\дуалка\БИТТ_РУБИН\20150127_095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205038"/>
            <a:ext cx="23050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2145</Words>
  <Application>Microsoft Office PowerPoint</Application>
  <PresentationFormat>Экран (4:3)</PresentationFormat>
  <Paragraphs>345</Paragraphs>
  <Slides>31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67" baseType="lpstr">
      <vt:lpstr>Calibri</vt:lpstr>
      <vt:lpstr>Arial</vt:lpstr>
      <vt:lpstr>Times New Roman</vt:lpstr>
      <vt:lpstr>Wingdings</vt:lpstr>
      <vt:lpstr>Century Gothic</vt:lpstr>
      <vt:lpstr>Arial Black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6_Тема Office</vt:lpstr>
      <vt:lpstr>Слайд</vt:lpstr>
      <vt:lpstr>Синергия приоритетных направлений развития СПО в профессиональной образовательной организации Московской области</vt:lpstr>
      <vt:lpstr>Слайд 2</vt:lpstr>
      <vt:lpstr>Понятие термина «Синергетика»</vt:lpstr>
      <vt:lpstr>Таблица соотношения понятий синергетики традиционной педагогики </vt:lpstr>
      <vt:lpstr>РОЛЬ ПЕДАГОГА</vt:lpstr>
      <vt:lpstr>Слайд 6</vt:lpstr>
      <vt:lpstr>Основные направления развития СПО </vt:lpstr>
      <vt:lpstr>Слайд 8</vt:lpstr>
      <vt:lpstr>1.Обеспечение соответствия квалификаций выпускников требованиям экономики</vt:lpstr>
      <vt:lpstr>2.Создание и обеспечение широких возможностей для различных категорий населения в приобретении необходимых прикладных квалификаций на протяжении всей трудовой деятельности</vt:lpstr>
      <vt:lpstr>3.Консолидация ресурсов бизнеса, государства и образовательных организаций в развитии Системы</vt:lpstr>
      <vt:lpstr>Слайд 12</vt:lpstr>
      <vt:lpstr>4. Создание условий для успешной социализации и эффективной самореализации обучающихся</vt:lpstr>
      <vt:lpstr>Приоритеты развития системы среднего профессионального образования определены: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ФРДО и Мониторинг занятости выпускников по программам СПО</vt:lpstr>
      <vt:lpstr>Синергетика как процесс организации эффективной деятельности в процессе повышения квалификации</vt:lpstr>
      <vt:lpstr>Модель взаимодействия на основе синергетического подхода</vt:lpstr>
      <vt:lpstr>Функции подсистем повышения квалификации  на основе синергетических подходов</vt:lpstr>
      <vt:lpstr>НАШИ ЛИДЕРЫ</vt:lpstr>
      <vt:lpstr>Синергетический подход в управлении развитием профессионализма педагога СПО</vt:lpstr>
      <vt:lpstr>Синергетический подход в управлении развитием профессионализма педагога СПО</vt:lpstr>
      <vt:lpstr>Слайд 29</vt:lpstr>
      <vt:lpstr>Синергетические эффекты при взаимодействии системы повышения квалификации и  методических служб СПО 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Техникум</cp:lastModifiedBy>
  <cp:revision>104</cp:revision>
  <dcterms:created xsi:type="dcterms:W3CDTF">2015-09-28T12:26:45Z</dcterms:created>
  <dcterms:modified xsi:type="dcterms:W3CDTF">2016-12-21T13:37:49Z</dcterms:modified>
</cp:coreProperties>
</file>