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6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2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2724EC-1E3E-4108-AD23-E38C994EF1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6F089B-EE07-47F0-A39E-31E469D0F9F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806016-B0C7-4CF7-84B8-9F560712C51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43A8EC-1A45-4CF9-92E8-E5873B21839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C68D98-86F5-4D8B-B245-B2B8F13D76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73F638C-BC14-496D-8D98-8C87B5942B0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704E40A-352C-4094-81D6-A779F8F9D7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0EC191-C54B-4DAE-AD88-2ABF4D4F83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A595FF-0D57-453F-8B43-1A3DFE8F82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6F98272-2090-4403-8D86-5E3052C629E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CC17DE-2C01-4719-8844-BD91EA4C8B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6078EF-715C-435F-9085-F1A056D5B4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57508B-5119-4A38-94BB-AF41A6F30B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6A2D4C-33AF-486B-B3CF-91682943CF8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8E624A-6587-442D-BE46-1F2A445A074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06BAC5-B20B-41A8-93C6-858C0BFD85D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573AE4-6EAD-4E60-B74B-F653537DE2A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E1895F2-4154-4D0D-90EC-6FBF1C67A03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AAD32F0-FE9C-4256-A991-8595909F019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969D411-9A3E-49F7-96B4-42F10164437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D665097-8AD6-48FF-8C89-AFFB47C1BE3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D01FDDD-32F1-42B3-B2BB-CF2D8DB59B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DF2DEB-E603-49CD-A293-B411EF74FA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B98301F-6220-4B47-88C1-AD7DE7B44F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8E42947-FD15-436B-859C-051415DE5C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B1D0AA0-0AB1-4338-BF26-5BAEBFD7192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F65D99-C9D8-42C3-8291-485C1D2357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56E8113-E832-480C-B03D-D7A6C6BF2C5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7D0105-84D7-4033-983D-A7455505293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356E3D6-B24E-4D60-BF2E-AAAB2DD2B6B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4FC351-654E-4A88-B215-93B508F0672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E47A1E-A368-40AE-946A-005CB38CD5F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796A0C-B942-409C-8EEA-714EBD24F71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26160A-7A6C-4949-84CE-F54657348D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F777F2-8BCC-4D4E-BC33-34697EEA24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4645EE-F2EF-454E-8AD4-B0CC0CD68C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0" name="bg object 17"/>
          <p:cNvPicPr/>
          <p:nvPr/>
        </p:nvPicPr>
        <p:blipFill>
          <a:blip r:embed="rId15"/>
          <a:stretch/>
        </p:blipFill>
        <p:spPr>
          <a:xfrm>
            <a:off x="271440" y="208800"/>
            <a:ext cx="8872200" cy="664884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/>
          <p:cNvPicPr/>
          <p:nvPr/>
        </p:nvPicPr>
        <p:blipFill>
          <a:blip r:embed="rId16"/>
          <a:stretch/>
        </p:blipFill>
        <p:spPr>
          <a:xfrm>
            <a:off x="107280" y="6271560"/>
            <a:ext cx="2444400" cy="58608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 idx="2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E8C684-B4AC-45D8-A526-FF09FCA29C2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46" name="bg object 17"/>
          <p:cNvPicPr/>
          <p:nvPr/>
        </p:nvPicPr>
        <p:blipFill>
          <a:blip r:embed="rId15"/>
          <a:stretch/>
        </p:blipFill>
        <p:spPr>
          <a:xfrm>
            <a:off x="271440" y="208800"/>
            <a:ext cx="8872200" cy="6648840"/>
          </a:xfrm>
          <a:prstGeom prst="rect">
            <a:avLst/>
          </a:prstGeom>
          <a:ln w="0">
            <a:noFill/>
          </a:ln>
        </p:spPr>
      </p:pic>
      <p:pic>
        <p:nvPicPr>
          <p:cNvPr id="47" name="bg object 18"/>
          <p:cNvPicPr/>
          <p:nvPr/>
        </p:nvPicPr>
        <p:blipFill>
          <a:blip r:embed="rId16"/>
          <a:stretch/>
        </p:blipFill>
        <p:spPr>
          <a:xfrm>
            <a:off x="107280" y="6271560"/>
            <a:ext cx="2444400" cy="58608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56920" y="295560"/>
            <a:ext cx="6229440" cy="112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02480" y="1430640"/>
            <a:ext cx="8244000" cy="25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ftr" idx="4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dt" idx="5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6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C0A461-59BC-4DC0-89F3-BCDB6DAF5952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bg object 1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90" name="bg object 17"/>
          <p:cNvPicPr/>
          <p:nvPr/>
        </p:nvPicPr>
        <p:blipFill>
          <a:blip r:embed="rId15"/>
          <a:stretch/>
        </p:blipFill>
        <p:spPr>
          <a:xfrm>
            <a:off x="271440" y="208800"/>
            <a:ext cx="8872200" cy="6648840"/>
          </a:xfrm>
          <a:prstGeom prst="rect">
            <a:avLst/>
          </a:prstGeom>
          <a:ln w="0">
            <a:noFill/>
          </a:ln>
        </p:spPr>
      </p:pic>
      <p:pic>
        <p:nvPicPr>
          <p:cNvPr id="91" name="bg object 18"/>
          <p:cNvPicPr/>
          <p:nvPr/>
        </p:nvPicPr>
        <p:blipFill>
          <a:blip r:embed="rId16"/>
          <a:stretch/>
        </p:blipFill>
        <p:spPr>
          <a:xfrm>
            <a:off x="107280" y="6271560"/>
            <a:ext cx="2444400" cy="58608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56920" y="295560"/>
            <a:ext cx="6229440" cy="112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ftr" idx="7"/>
          </p:nvPr>
        </p:nvSpPr>
        <p:spPr>
          <a:xfrm>
            <a:off x="3108960" y="6378120"/>
            <a:ext cx="292572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dt" idx="8"/>
          </p:nvPr>
        </p:nvSpPr>
        <p:spPr>
          <a:xfrm>
            <a:off x="45720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sldNum" idx="9"/>
          </p:nvPr>
        </p:nvSpPr>
        <p:spPr>
          <a:xfrm>
            <a:off x="6583680" y="6378120"/>
            <a:ext cx="21027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13DBAA-D04B-4F5F-B0F6-10B709ACB785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object 2"/>
          <p:cNvGrpSpPr/>
          <p:nvPr/>
        </p:nvGrpSpPr>
        <p:grpSpPr>
          <a:xfrm>
            <a:off x="243573" y="1160206"/>
            <a:ext cx="8652387" cy="3342968"/>
            <a:chOff x="360" y="180000"/>
            <a:chExt cx="9143640" cy="3696840"/>
          </a:xfrm>
        </p:grpSpPr>
        <p:pic>
          <p:nvPicPr>
            <p:cNvPr id="134" name="object 3"/>
            <p:cNvPicPr/>
            <p:nvPr/>
          </p:nvPicPr>
          <p:blipFill>
            <a:blip r:embed="rId2"/>
            <a:stretch/>
          </p:blipFill>
          <p:spPr>
            <a:xfrm>
              <a:off x="540000" y="180000"/>
              <a:ext cx="8357400" cy="174924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5" name="object 4"/>
            <p:cNvPicPr/>
            <p:nvPr/>
          </p:nvPicPr>
          <p:blipFill>
            <a:blip r:embed="rId3"/>
            <a:stretch/>
          </p:blipFill>
          <p:spPr>
            <a:xfrm>
              <a:off x="1640160" y="1167480"/>
              <a:ext cx="6150600" cy="174924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6" name="object 5"/>
            <p:cNvPicPr/>
            <p:nvPr/>
          </p:nvPicPr>
          <p:blipFill>
            <a:blip r:embed="rId4"/>
            <a:stretch/>
          </p:blipFill>
          <p:spPr>
            <a:xfrm>
              <a:off x="360" y="2127600"/>
              <a:ext cx="9143640" cy="174924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7" name="object 6"/>
            <p:cNvPicPr/>
            <p:nvPr/>
          </p:nvPicPr>
          <p:blipFill>
            <a:blip r:embed="rId5"/>
            <a:stretch/>
          </p:blipFill>
          <p:spPr>
            <a:xfrm>
              <a:off x="1061640" y="614160"/>
              <a:ext cx="7038360" cy="64584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8" name="object 7"/>
            <p:cNvPicPr/>
            <p:nvPr/>
          </p:nvPicPr>
          <p:blipFill>
            <a:blip r:embed="rId6"/>
            <a:stretch/>
          </p:blipFill>
          <p:spPr>
            <a:xfrm>
              <a:off x="2153880" y="1555200"/>
              <a:ext cx="4800960" cy="6508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9" name="object 8"/>
            <p:cNvPicPr/>
            <p:nvPr/>
          </p:nvPicPr>
          <p:blipFill>
            <a:blip r:embed="rId7"/>
            <a:stretch/>
          </p:blipFill>
          <p:spPr>
            <a:xfrm>
              <a:off x="224280" y="2515320"/>
              <a:ext cx="8699760" cy="8532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sp>
        <p:nvSpPr>
          <p:cNvPr id="140" name="object 18"/>
          <p:cNvSpPr/>
          <p:nvPr/>
        </p:nvSpPr>
        <p:spPr>
          <a:xfrm>
            <a:off x="5180760" y="3513960"/>
            <a:ext cx="3715200" cy="31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437400" indent="-720" algn="ctr">
              <a:lnSpc>
                <a:spcPct val="100000"/>
              </a:lnSpc>
              <a:spcBef>
                <a:spcPts val="105"/>
              </a:spcBef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58726" y="214290"/>
            <a:ext cx="3574178" cy="571427"/>
          </a:xfrm>
          <a:prstGeom prst="rect">
            <a:avLst/>
          </a:prstGeom>
          <a:noFill/>
          <a:ln w="0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buNone/>
              <a:defRPr lang="ru-RU" sz="1400" b="0" strike="noStrike" kern="1200" spc="-1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и безопасность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516216" y="5517232"/>
            <a:ext cx="2445533" cy="914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anchor="b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Выполнил: </a:t>
            </a:r>
          </a:p>
          <a:p>
            <a:r>
              <a:rPr lang="ru-RU" sz="1800" dirty="0" smtClean="0"/>
              <a:t>студент </a:t>
            </a:r>
            <a:r>
              <a:rPr lang="en-US" sz="1800" dirty="0" smtClean="0"/>
              <a:t>II</a:t>
            </a:r>
            <a:r>
              <a:rPr lang="ru-RU" sz="1800" dirty="0" smtClean="0"/>
              <a:t> курса Сгибнев Алексей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56920" y="295560"/>
            <a:ext cx="62294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Традиционные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коммуникативные</a:t>
            </a:r>
            <a:r>
              <a:rPr lang="ru-RU" sz="3600" b="0" strike="noStrike" spc="-177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умения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object 3"/>
          <p:cNvSpPr/>
          <p:nvPr/>
        </p:nvSpPr>
        <p:spPr>
          <a:xfrm>
            <a:off x="402480" y="1429920"/>
            <a:ext cx="7974720" cy="22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разбираться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ситуации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общения;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устанавливать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комфортную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атмосферу общения;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устанавливать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контакт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другим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человеком;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объективно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воспринимать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людей;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ориентироваться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партнере.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object 4"/>
          <p:cNvPicPr/>
          <p:nvPr/>
        </p:nvPicPr>
        <p:blipFill>
          <a:blip r:embed="rId2"/>
          <a:stretch/>
        </p:blipFill>
        <p:spPr>
          <a:xfrm>
            <a:off x="2700000" y="3960000"/>
            <a:ext cx="3700080" cy="234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681200" y="344160"/>
            <a:ext cx="57801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25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Специфические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2520" indent="0"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коммуникативные</a:t>
            </a:r>
            <a:r>
              <a:rPr lang="ru-RU" sz="3600" b="0" strike="noStrike" spc="-171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умения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object 3"/>
          <p:cNvPicPr/>
          <p:nvPr/>
        </p:nvPicPr>
        <p:blipFill>
          <a:blip r:embed="rId2"/>
          <a:stretch/>
        </p:blipFill>
        <p:spPr>
          <a:xfrm>
            <a:off x="4680000" y="3481200"/>
            <a:ext cx="3617640" cy="2818800"/>
          </a:xfrm>
          <a:prstGeom prst="rect">
            <a:avLst/>
          </a:prstGeom>
          <a:ln w="0">
            <a:noFill/>
          </a:ln>
        </p:spPr>
      </p:pic>
      <p:sp>
        <p:nvSpPr>
          <p:cNvPr id="165" name="object 4"/>
          <p:cNvSpPr/>
          <p:nvPr/>
        </p:nvSpPr>
        <p:spPr>
          <a:xfrm>
            <a:off x="465840" y="1501920"/>
            <a:ext cx="8174160" cy="377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реагировать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на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действия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собеседника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сети;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выстраивать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виртуальные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отношения;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1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самопрезентации;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вырабатывать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индивидуальную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тактику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и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стратегию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поведения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виртуальным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собеседником;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315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оценить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собеседника,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составив</a:t>
            </a:r>
            <a:r>
              <a:rPr lang="ru-RU" sz="2000" b="0" strike="noStrike" spc="-114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его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spcBef>
                <a:spcPts val="6"/>
              </a:spcBef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психологический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портрет;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умение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понимать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и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принимать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цифровую информацию.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456920" y="295560"/>
            <a:ext cx="62294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Особенности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виртуальной</a:t>
            </a:r>
            <a:r>
              <a:rPr lang="ru-RU" sz="3600" b="0" strike="noStrike" spc="-46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коммуникации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02480" y="1500120"/>
            <a:ext cx="8244000" cy="38998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355680" indent="0">
              <a:lnSpc>
                <a:spcPct val="100000"/>
              </a:lnSpc>
              <a:spcBef>
                <a:spcPts val="99"/>
              </a:spcBef>
              <a:buNone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Невербальные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средства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людей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утрачивают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своё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значение.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Стандартный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набор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«смайликов»,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55680" indent="0">
              <a:lnSpc>
                <a:spcPct val="100000"/>
              </a:lnSpc>
              <a:buNone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отражающих</a:t>
            </a:r>
            <a:r>
              <a:rPr lang="ru-RU" sz="2000" b="0" strike="noStrike" spc="-11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эмоциональные</a:t>
            </a:r>
            <a:r>
              <a:rPr lang="ru-RU" sz="2000" b="0" strike="noStrike" spc="-97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состояния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человека,</a:t>
            </a:r>
            <a:r>
              <a:rPr lang="ru-RU" sz="2000" b="0" strike="noStrike" spc="-11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не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могут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заменить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жесты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мимику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«человеческого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55680" indent="0">
              <a:lnSpc>
                <a:spcPct val="100000"/>
              </a:lnSpc>
              <a:spcBef>
                <a:spcPts val="6"/>
              </a:spcBef>
              <a:buNone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общения».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Отсюда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возникает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неправильное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355680" indent="0">
              <a:lnSpc>
                <a:spcPct val="100000"/>
              </a:lnSpc>
              <a:buNone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толкование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отдельных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фраз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недопонимание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в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процессе</a:t>
            </a:r>
            <a:r>
              <a:rPr lang="ru-RU" sz="2000" b="0" strike="noStrike" spc="-97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виртуального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общения;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object 4"/>
          <p:cNvPicPr/>
          <p:nvPr/>
        </p:nvPicPr>
        <p:blipFill>
          <a:blip r:embed="rId2"/>
          <a:stretch/>
        </p:blipFill>
        <p:spPr>
          <a:xfrm>
            <a:off x="2880000" y="3960000"/>
            <a:ext cx="3027600" cy="227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object 2"/>
          <p:cNvGrpSpPr/>
          <p:nvPr/>
        </p:nvGrpSpPr>
        <p:grpSpPr>
          <a:xfrm>
            <a:off x="107280" y="208800"/>
            <a:ext cx="9036360" cy="6648840"/>
            <a:chOff x="107280" y="208800"/>
            <a:chExt cx="9036360" cy="6648840"/>
          </a:xfrm>
        </p:grpSpPr>
        <p:pic>
          <p:nvPicPr>
            <p:cNvPr id="170" name="object 3"/>
            <p:cNvPicPr/>
            <p:nvPr/>
          </p:nvPicPr>
          <p:blipFill>
            <a:blip r:embed="rId2"/>
            <a:stretch/>
          </p:blipFill>
          <p:spPr>
            <a:xfrm>
              <a:off x="271440" y="208800"/>
              <a:ext cx="8872200" cy="6648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1" name="object 4"/>
            <p:cNvPicPr/>
            <p:nvPr/>
          </p:nvPicPr>
          <p:blipFill>
            <a:blip r:embed="rId3"/>
            <a:stretch/>
          </p:blipFill>
          <p:spPr>
            <a:xfrm>
              <a:off x="107280" y="6271560"/>
              <a:ext cx="2444400" cy="58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2" name="object 5"/>
          <p:cNvSpPr/>
          <p:nvPr/>
        </p:nvSpPr>
        <p:spPr>
          <a:xfrm>
            <a:off x="402480" y="1503000"/>
            <a:ext cx="7826760" cy="92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Способствует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появлению</a:t>
            </a:r>
            <a:r>
              <a:rPr lang="ru-RU" sz="2000" b="0" strike="noStrike" spc="-114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стереотипизации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формирования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представлений.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виртуальном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пространстве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желаемое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намного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чаще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выдается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за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действительное;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object 6"/>
          <p:cNvPicPr/>
          <p:nvPr/>
        </p:nvPicPr>
        <p:blipFill>
          <a:blip r:embed="rId4"/>
          <a:stretch/>
        </p:blipFill>
        <p:spPr>
          <a:xfrm>
            <a:off x="2123640" y="2880000"/>
            <a:ext cx="4824000" cy="3215880"/>
          </a:xfrm>
          <a:prstGeom prst="rect">
            <a:avLst/>
          </a:prstGeom>
          <a:ln w="0">
            <a:noFill/>
          </a:ln>
        </p:spPr>
      </p:pic>
      <p:pic>
        <p:nvPicPr>
          <p:cNvPr id="174" name="object 7"/>
          <p:cNvPicPr/>
          <p:nvPr/>
        </p:nvPicPr>
        <p:blipFill>
          <a:blip r:embed="rId5"/>
          <a:stretch/>
        </p:blipFill>
        <p:spPr>
          <a:xfrm>
            <a:off x="323640" y="260640"/>
            <a:ext cx="8497440" cy="151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object 2"/>
          <p:cNvGrpSpPr/>
          <p:nvPr/>
        </p:nvGrpSpPr>
        <p:grpSpPr>
          <a:xfrm>
            <a:off x="107280" y="208800"/>
            <a:ext cx="9036360" cy="6648840"/>
            <a:chOff x="107280" y="208800"/>
            <a:chExt cx="9036360" cy="6648840"/>
          </a:xfrm>
        </p:grpSpPr>
        <p:pic>
          <p:nvPicPr>
            <p:cNvPr id="176" name="object 3"/>
            <p:cNvPicPr/>
            <p:nvPr/>
          </p:nvPicPr>
          <p:blipFill>
            <a:blip r:embed="rId2"/>
            <a:stretch/>
          </p:blipFill>
          <p:spPr>
            <a:xfrm>
              <a:off x="271440" y="208800"/>
              <a:ext cx="8872200" cy="6648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object 4"/>
            <p:cNvPicPr/>
            <p:nvPr/>
          </p:nvPicPr>
          <p:blipFill>
            <a:blip r:embed="rId3"/>
            <a:stretch/>
          </p:blipFill>
          <p:spPr>
            <a:xfrm>
              <a:off x="107280" y="6271560"/>
              <a:ext cx="2444400" cy="586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8" name="object 5"/>
          <p:cNvSpPr/>
          <p:nvPr/>
        </p:nvSpPr>
        <p:spPr>
          <a:xfrm>
            <a:off x="402480" y="1503000"/>
            <a:ext cx="8317440" cy="21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Анонимность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виртуального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приводит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к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стиранию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некоторых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барьеров.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Например,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в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Интернет-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коммуникации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могут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стираться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возрастные,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гендерные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статусные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барьеры.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Это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способствует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раскрепощенности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упрощению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общения,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но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такая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«свобода»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может</a:t>
            </a:r>
            <a:r>
              <a:rPr lang="ru-RU" sz="2000" b="0" strike="noStrike" spc="-10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порождать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откровенное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хамство</a:t>
            </a:r>
            <a:r>
              <a:rPr lang="ru-RU" sz="2000" b="0" strike="noStrike" spc="-11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по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отношению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своему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собеседнику.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object 6"/>
          <p:cNvPicPr/>
          <p:nvPr/>
        </p:nvPicPr>
        <p:blipFill>
          <a:blip r:embed="rId4"/>
          <a:stretch/>
        </p:blipFill>
        <p:spPr>
          <a:xfrm>
            <a:off x="2551680" y="3780000"/>
            <a:ext cx="3760560" cy="2614680"/>
          </a:xfrm>
          <a:prstGeom prst="rect">
            <a:avLst/>
          </a:prstGeom>
          <a:ln w="0">
            <a:noFill/>
          </a:ln>
        </p:spPr>
      </p:pic>
      <p:pic>
        <p:nvPicPr>
          <p:cNvPr id="180" name="object 7"/>
          <p:cNvPicPr/>
          <p:nvPr/>
        </p:nvPicPr>
        <p:blipFill>
          <a:blip r:embed="rId5"/>
          <a:stretch/>
        </p:blipFill>
        <p:spPr>
          <a:xfrm>
            <a:off x="395640" y="256680"/>
            <a:ext cx="8364600" cy="151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object 22"/>
          <p:cNvGrpSpPr/>
          <p:nvPr/>
        </p:nvGrpSpPr>
        <p:grpSpPr>
          <a:xfrm>
            <a:off x="107280" y="208800"/>
            <a:ext cx="9036360" cy="6648840"/>
            <a:chOff x="107280" y="208800"/>
            <a:chExt cx="9036360" cy="6648840"/>
          </a:xfrm>
        </p:grpSpPr>
        <p:pic>
          <p:nvPicPr>
            <p:cNvPr id="202" name="object 23"/>
            <p:cNvPicPr/>
            <p:nvPr/>
          </p:nvPicPr>
          <p:blipFill>
            <a:blip r:embed="rId2"/>
            <a:stretch/>
          </p:blipFill>
          <p:spPr>
            <a:xfrm>
              <a:off x="271440" y="208800"/>
              <a:ext cx="8872200" cy="6648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object 24"/>
            <p:cNvPicPr/>
            <p:nvPr/>
          </p:nvPicPr>
          <p:blipFill>
            <a:blip r:embed="rId3"/>
            <a:stretch/>
          </p:blipFill>
          <p:spPr>
            <a:xfrm>
              <a:off x="107280" y="6271560"/>
              <a:ext cx="2444400" cy="586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4" name="Рисунок 203"/>
          <p:cNvPicPr/>
          <p:nvPr/>
        </p:nvPicPr>
        <p:blipFill rotWithShape="1">
          <a:blip r:embed="rId4"/>
          <a:srcRect l="5736" t="-133" r="1969" b="10756"/>
          <a:stretch/>
        </p:blipFill>
        <p:spPr>
          <a:xfrm>
            <a:off x="792000" y="550606"/>
            <a:ext cx="7560000" cy="5490554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object 2"/>
          <p:cNvGrpSpPr/>
          <p:nvPr/>
        </p:nvGrpSpPr>
        <p:grpSpPr>
          <a:xfrm>
            <a:off x="605160" y="1585080"/>
            <a:ext cx="8361720" cy="4117320"/>
            <a:chOff x="605160" y="1585080"/>
            <a:chExt cx="8361720" cy="4117320"/>
          </a:xfrm>
        </p:grpSpPr>
        <p:pic>
          <p:nvPicPr>
            <p:cNvPr id="210" name="object 3"/>
            <p:cNvPicPr/>
            <p:nvPr/>
          </p:nvPicPr>
          <p:blipFill>
            <a:blip r:embed="rId2"/>
            <a:stretch/>
          </p:blipFill>
          <p:spPr>
            <a:xfrm>
              <a:off x="605160" y="1585080"/>
              <a:ext cx="8361720" cy="265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4"/>
            <p:cNvPicPr/>
            <p:nvPr/>
          </p:nvPicPr>
          <p:blipFill>
            <a:blip r:embed="rId3"/>
            <a:stretch/>
          </p:blipFill>
          <p:spPr>
            <a:xfrm>
              <a:off x="820080" y="3048120"/>
              <a:ext cx="7564680" cy="265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object 5"/>
            <p:cNvPicPr/>
            <p:nvPr/>
          </p:nvPicPr>
          <p:blipFill>
            <a:blip r:embed="rId4"/>
            <a:stretch/>
          </p:blipFill>
          <p:spPr>
            <a:xfrm>
              <a:off x="1401480" y="2177640"/>
              <a:ext cx="6373800" cy="98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object 6"/>
            <p:cNvPicPr/>
            <p:nvPr/>
          </p:nvPicPr>
          <p:blipFill>
            <a:blip r:embed="rId5"/>
            <a:stretch/>
          </p:blipFill>
          <p:spPr>
            <a:xfrm>
              <a:off x="1640880" y="3625560"/>
              <a:ext cx="5846400" cy="10033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898" t="20766" b="40399"/>
          <a:stretch/>
        </p:blipFill>
        <p:spPr>
          <a:xfrm>
            <a:off x="554447" y="560439"/>
            <a:ext cx="7846560" cy="2428568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7391" y="3098204"/>
            <a:ext cx="7580671" cy="236988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общения со знакомыми в реальном мире людьми, находящимися на значительном расстоянии друг от друга;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с помощью виртуальной сети новых знакомств с последующим переходом к реальному общению;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облегчение общения для стеснительных людей, испытывающих трудности в реальном общении или избегающим его.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9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126520" y="353880"/>
            <a:ext cx="48909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Виртуальное</a:t>
            </a:r>
            <a:r>
              <a:rPr lang="ru-RU" sz="3600" b="0" strike="noStrike" spc="-114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общение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object 4"/>
          <p:cNvSpPr/>
          <p:nvPr/>
        </p:nvSpPr>
        <p:spPr>
          <a:xfrm>
            <a:off x="720000" y="1080000"/>
            <a:ext cx="7569360" cy="184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indent="720" algn="ctr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Под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chemeClr val="dk2"/>
                </a:solidFill>
                <a:latin typeface="Comic Sans MS"/>
              </a:rPr>
              <a:t>виртуальным</a:t>
            </a:r>
            <a:r>
              <a:rPr lang="ru-RU" sz="2000" b="0" strike="noStrike" spc="-41">
                <a:solidFill>
                  <a:schemeClr val="dk2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chemeClr val="dk2"/>
                </a:solidFill>
                <a:latin typeface="Comic Sans MS"/>
              </a:rPr>
              <a:t>общением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понимается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коммуникативное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взаимодействие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людей,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которое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осуществляется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помощью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ИКТ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при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котором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создается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особая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модель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реальности,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4720" indent="720" algn="ctr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характеризующаяся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эффектом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присутствия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ней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человека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позволяющая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действовать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с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720" indent="720"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воображаемыми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реальными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объектами.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102760" y="3240000"/>
            <a:ext cx="5097240" cy="2769480"/>
          </a:xfrm>
          <a:custGeom>
            <a:avLst/>
            <a:gdLst/>
            <a:ahLst/>
            <a:cxnLst/>
            <a:rect l="0" t="0" r="r" b="b"/>
            <a:pathLst>
              <a:path w="14159" h="7693">
                <a:moveTo>
                  <a:pt x="0" y="7693"/>
                </a:moveTo>
                <a:lnTo>
                  <a:pt x="0" y="0"/>
                </a:lnTo>
                <a:lnTo>
                  <a:pt x="14159" y="0"/>
                </a:lnTo>
                <a:lnTo>
                  <a:pt x="14159" y="7693"/>
                </a:lnTo>
                <a:lnTo>
                  <a:pt x="0" y="7693"/>
                </a:lnTo>
                <a:close/>
              </a:path>
            </a:pathLst>
          </a:cu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928080" y="353880"/>
            <a:ext cx="728388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Причины</a:t>
            </a:r>
            <a:r>
              <a:rPr lang="ru-RU" sz="3600" b="0" strike="noStrike" spc="-60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виртуального</a:t>
            </a:r>
            <a:r>
              <a:rPr lang="ru-RU" sz="3600" b="0" strike="noStrike" spc="-80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общения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object 3"/>
          <p:cNvSpPr/>
          <p:nvPr/>
        </p:nvSpPr>
        <p:spPr>
          <a:xfrm>
            <a:off x="540000" y="1080000"/>
            <a:ext cx="8158680" cy="22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возможность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</a:t>
            </a:r>
            <a:r>
              <a:rPr lang="ru-RU" sz="2000" b="0" strike="noStrike" spc="-10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знакомыми,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находящимися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на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расстоянии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друг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друга;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установление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новых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знакомств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последующим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переходом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реальному</a:t>
            </a:r>
            <a:r>
              <a:rPr lang="ru-RU" sz="2000" b="0" strike="noStrike" spc="-97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общению;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облегчение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для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стеснительных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людей,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испытывающих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трудности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реальном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общении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или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избегающим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его.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object 4"/>
          <p:cNvPicPr/>
          <p:nvPr/>
        </p:nvPicPr>
        <p:blipFill>
          <a:blip r:embed="rId2"/>
          <a:stretch/>
        </p:blipFill>
        <p:spPr>
          <a:xfrm>
            <a:off x="2700000" y="3545280"/>
            <a:ext cx="4104000" cy="2754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76240" y="462240"/>
            <a:ext cx="8483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200" b="0" strike="noStrike" spc="-1">
                <a:solidFill>
                  <a:srgbClr val="244060"/>
                </a:solidFill>
                <a:latin typeface="Comic Sans MS"/>
              </a:rPr>
              <a:t>Преимущества</a:t>
            </a:r>
            <a:r>
              <a:rPr lang="ru-RU" sz="3200" b="0" strike="noStrike" spc="-157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200" b="0" strike="noStrike" spc="-1">
                <a:solidFill>
                  <a:srgbClr val="244060"/>
                </a:solidFill>
                <a:latin typeface="Comic Sans MS"/>
              </a:rPr>
              <a:t>виртуального</a:t>
            </a:r>
            <a:r>
              <a:rPr lang="ru-RU" sz="3200" b="0" strike="noStrike" spc="-185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200" b="0" strike="noStrike" spc="-12">
                <a:solidFill>
                  <a:srgbClr val="244060"/>
                </a:solidFill>
                <a:latin typeface="Comic Sans MS"/>
              </a:rPr>
              <a:t>общения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object 3"/>
          <p:cNvSpPr/>
          <p:nvPr/>
        </p:nvSpPr>
        <p:spPr>
          <a:xfrm>
            <a:off x="506520" y="1080000"/>
            <a:ext cx="8133480" cy="17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анонимность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(реальный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человек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неизвестен);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добровольность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(человек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своей</a:t>
            </a:r>
            <a:r>
              <a:rPr lang="ru-RU" sz="2000" b="0" strike="noStrike" spc="-7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воле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вступает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в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контакты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прерывает</a:t>
            </a:r>
            <a:r>
              <a:rPr lang="ru-RU" sz="2000" b="0" strike="noStrike" spc="-10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их);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маскарадность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(человек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может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вести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себя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так,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как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реальном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мире).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object 4"/>
          <p:cNvPicPr/>
          <p:nvPr/>
        </p:nvPicPr>
        <p:blipFill>
          <a:blip r:embed="rId2"/>
          <a:stretch/>
        </p:blipFill>
        <p:spPr>
          <a:xfrm>
            <a:off x="2451960" y="3040920"/>
            <a:ext cx="4568040" cy="325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9480" y="462240"/>
            <a:ext cx="77389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Недостатки</a:t>
            </a:r>
            <a:r>
              <a:rPr lang="ru-RU" sz="3600" b="0" strike="noStrike" spc="-100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виртуального</a:t>
            </a:r>
            <a:r>
              <a:rPr lang="ru-RU" sz="3600" b="0" strike="noStrike" spc="-120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общения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object 3"/>
          <p:cNvSpPr/>
          <p:nvPr/>
        </p:nvSpPr>
        <p:spPr>
          <a:xfrm>
            <a:off x="457200" y="1080000"/>
            <a:ext cx="7822800" cy="206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5680" rIns="0" bIns="0" anchor="t">
            <a:spAutoFit/>
          </a:bodyPr>
          <a:lstStyle/>
          <a:p>
            <a:pPr marL="354960" indent="-342360">
              <a:lnSpc>
                <a:spcPct val="100000"/>
              </a:lnSpc>
              <a:spcBef>
                <a:spcPts val="6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происходит</a:t>
            </a:r>
            <a:r>
              <a:rPr lang="ru-RU" sz="2000" b="0" strike="noStrike" spc="-1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ущерб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реальному;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581"/>
              </a:spcBef>
              <a:buClr>
                <a:srgbClr val="404040"/>
              </a:buClr>
              <a:buFont typeface="Arial MT"/>
              <a:buChar char="•"/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отсутствие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невербальной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коммуникации,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что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обедняет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общение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способствует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неверному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восприятию</a:t>
            </a:r>
            <a:r>
              <a:rPr lang="ru-RU" sz="2000" b="0" strike="noStrike" spc="-9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своего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собеседника</a:t>
            </a:r>
            <a:r>
              <a:rPr lang="ru-RU" sz="2000" b="0" strike="noStrike" spc="-8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(переоценивание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ct val="100000"/>
              </a:lnSpc>
              <a:tabLst>
                <a:tab pos="35568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или</a:t>
            </a:r>
            <a:r>
              <a:rPr lang="ru-RU" sz="2000" b="0" strike="noStrike" spc="-1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недооценивание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его);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575"/>
              </a:spcBef>
              <a:buClr>
                <a:srgbClr val="404040"/>
              </a:buClr>
              <a:buFont typeface="Arial MT"/>
              <a:buChar char="•"/>
              <a:tabLst>
                <a:tab pos="35496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повышенная</a:t>
            </a:r>
            <a:r>
              <a:rPr lang="ru-RU" sz="2000" b="0" strike="noStrike" spc="-1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эмоциональная</a:t>
            </a:r>
            <a:r>
              <a:rPr lang="ru-RU" sz="2000" b="0" strike="noStrike" spc="-114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насыщенность.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object 4"/>
          <p:cNvPicPr/>
          <p:nvPr/>
        </p:nvPicPr>
        <p:blipFill>
          <a:blip r:embed="rId2"/>
          <a:stretch/>
        </p:blipFill>
        <p:spPr>
          <a:xfrm>
            <a:off x="900000" y="3420000"/>
            <a:ext cx="7380000" cy="2775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295640" y="353880"/>
            <a:ext cx="654768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Стили</a:t>
            </a:r>
            <a:r>
              <a:rPr lang="ru-RU" sz="3600" b="0" strike="noStrike" spc="-52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виртуального</a:t>
            </a:r>
            <a:r>
              <a:rPr lang="ru-RU" sz="3600" b="0" strike="noStrike" spc="-52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общения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object 3"/>
          <p:cNvPicPr/>
          <p:nvPr/>
        </p:nvPicPr>
        <p:blipFill>
          <a:blip r:embed="rId2"/>
          <a:stretch/>
        </p:blipFill>
        <p:spPr>
          <a:xfrm>
            <a:off x="180000" y="968040"/>
            <a:ext cx="8598960" cy="533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60680" y="353880"/>
            <a:ext cx="762408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Типы</a:t>
            </a:r>
            <a:r>
              <a:rPr lang="ru-RU" sz="3600" b="0" strike="noStrike" spc="-21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виртуальной</a:t>
            </a:r>
            <a:r>
              <a:rPr lang="ru-RU" sz="3600" b="0" strike="noStrike" spc="-26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коммуникации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object 3"/>
          <p:cNvSpPr/>
          <p:nvPr/>
        </p:nvSpPr>
        <p:spPr>
          <a:xfrm>
            <a:off x="579240" y="1080000"/>
            <a:ext cx="7984080" cy="190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8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условиях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виртуального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пространства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выделяют</a:t>
            </a:r>
            <a:r>
              <a:rPr lang="ru-RU" sz="2000" b="0" strike="noStrike" spc="-7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три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типа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виртуальной</a:t>
            </a:r>
            <a:r>
              <a:rPr lang="ru-RU" sz="2000" b="0" strike="noStrike" spc="-3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коммуникации: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Деловой;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21">
                <a:solidFill>
                  <a:srgbClr val="404040"/>
                </a:solidFill>
                <a:latin typeface="Comic Sans MS"/>
              </a:rPr>
              <a:t>Социально-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направленный;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491120" indent="-1478880">
              <a:lnSpc>
                <a:spcPct val="100000"/>
              </a:lnSpc>
              <a:spcBef>
                <a:spcPts val="99"/>
              </a:spcBef>
              <a:tabLst>
                <a:tab pos="0" algn="l"/>
              </a:tabLst>
            </a:pP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Зависимый.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object 4"/>
          <p:cNvPicPr/>
          <p:nvPr/>
        </p:nvPicPr>
        <p:blipFill>
          <a:blip r:embed="rId2"/>
          <a:stretch/>
        </p:blipFill>
        <p:spPr>
          <a:xfrm>
            <a:off x="2520000" y="3060000"/>
            <a:ext cx="4104000" cy="315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20000" y="209880"/>
            <a:ext cx="7740000" cy="2021400"/>
          </a:xfrm>
          <a:prstGeom prst="rect">
            <a:avLst/>
          </a:prstGeom>
          <a:noFill/>
          <a:ln w="0">
            <a:noFill/>
          </a:ln>
        </p:spPr>
        <p:txBody>
          <a:bodyPr lIns="0" tIns="156240" rIns="0" bIns="0" anchor="t">
            <a:noAutofit/>
          </a:bodyPr>
          <a:lstStyle/>
          <a:p>
            <a:pPr marL="925920" indent="0">
              <a:lnSpc>
                <a:spcPct val="100000"/>
              </a:lnSpc>
              <a:spcBef>
                <a:spcPts val="1230"/>
              </a:spcBef>
              <a:buNone/>
            </a:pPr>
            <a:r>
              <a:rPr lang="ru-RU" sz="3600" b="0" strike="noStrike" spc="-1">
                <a:solidFill>
                  <a:srgbClr val="244060"/>
                </a:solidFill>
                <a:latin typeface="Comic Sans MS"/>
              </a:rPr>
              <a:t> Коммуникативные</a:t>
            </a:r>
            <a:r>
              <a:rPr lang="ru-RU" sz="3600" b="0" strike="noStrike" spc="-185">
                <a:solidFill>
                  <a:srgbClr val="244060"/>
                </a:solidFill>
                <a:latin typeface="Comic Sans MS"/>
              </a:rPr>
              <a:t> </a:t>
            </a:r>
            <a:r>
              <a:rPr lang="ru-RU" sz="3600" b="0" strike="noStrike" spc="-12">
                <a:solidFill>
                  <a:srgbClr val="244060"/>
                </a:solidFill>
                <a:latin typeface="Comic Sans MS"/>
              </a:rPr>
              <a:t>умения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00000"/>
              </a:lnSpc>
              <a:spcBef>
                <a:spcPts val="760"/>
              </a:spcBef>
              <a:buNone/>
            </a:pP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основе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коммуникативных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умений</a:t>
            </a:r>
            <a:r>
              <a:rPr lang="ru-RU" sz="2000" b="0" strike="noStrike" spc="-6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виртуального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общения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лежат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не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только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 традиционные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коммуникативные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умения,</a:t>
            </a:r>
            <a:r>
              <a:rPr lang="ru-RU" sz="2000" b="0" strike="noStrike" spc="-60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но</a:t>
            </a:r>
            <a:r>
              <a:rPr lang="ru-RU" sz="2000" b="0" strike="noStrike" spc="-3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и</a:t>
            </a:r>
            <a:r>
              <a:rPr lang="ru-RU" sz="2000" b="0" strike="noStrike" spc="-4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специфические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умения,</a:t>
            </a:r>
            <a:r>
              <a:rPr lang="ru-RU" sz="2000" b="0" strike="noStrike" spc="-52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связанные</a:t>
            </a:r>
            <a:r>
              <a:rPr lang="ru-RU" sz="2000" b="0" strike="noStrike" spc="-55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с</a:t>
            </a:r>
            <a:r>
              <a:rPr lang="ru-RU" sz="2000" b="0" strike="noStrike" spc="-26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">
                <a:solidFill>
                  <a:srgbClr val="404040"/>
                </a:solidFill>
                <a:latin typeface="Comic Sans MS"/>
              </a:rPr>
              <a:t>виртуальным</a:t>
            </a:r>
            <a:r>
              <a:rPr lang="ru-RU" sz="2000" b="0" strike="noStrike" spc="-41">
                <a:solidFill>
                  <a:srgbClr val="404040"/>
                </a:solidFill>
                <a:latin typeface="Comic Sans MS"/>
              </a:rPr>
              <a:t> </a:t>
            </a:r>
            <a:r>
              <a:rPr lang="ru-RU" sz="2000" b="0" strike="noStrike" spc="-12">
                <a:solidFill>
                  <a:srgbClr val="404040"/>
                </a:solidFill>
                <a:latin typeface="Comic Sans MS"/>
              </a:rPr>
              <a:t>пространством.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object 3"/>
          <p:cNvPicPr/>
          <p:nvPr/>
        </p:nvPicPr>
        <p:blipFill>
          <a:blip r:embed="rId2"/>
          <a:stretch/>
        </p:blipFill>
        <p:spPr>
          <a:xfrm>
            <a:off x="1979640" y="2520000"/>
            <a:ext cx="5040000" cy="37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436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MT</vt:lpstr>
      <vt:lpstr>Calibri</vt:lpstr>
      <vt:lpstr>Comic Sans MS</vt:lpstr>
      <vt:lpstr>DejaVu Sans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Презентация PowerPoint</vt:lpstr>
      <vt:lpstr>Презентация PowerPoint</vt:lpstr>
      <vt:lpstr>Виртуальное общение</vt:lpstr>
      <vt:lpstr>Причины виртуального общения</vt:lpstr>
      <vt:lpstr>Преимущества виртуального общения</vt:lpstr>
      <vt:lpstr>Недостатки виртуального общения</vt:lpstr>
      <vt:lpstr>Стили виртуального общения</vt:lpstr>
      <vt:lpstr>Типы виртуальной коммуникации</vt:lpstr>
      <vt:lpstr> Коммуникативные умения В основе коммуникативных умений виртуального общения лежат не только традиционные коммуникативные умения, но и специфические умения, связанные с виртуальным пространством.</vt:lpstr>
      <vt:lpstr>Традиционные коммуникативные умения</vt:lpstr>
      <vt:lpstr>Специфические коммуникативные умения</vt:lpstr>
      <vt:lpstr>Особенности виртуальной коммуникации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SAMSUNG</dc:creator>
  <dc:description/>
  <cp:lastModifiedBy>Админ</cp:lastModifiedBy>
  <cp:revision>4</cp:revision>
  <dcterms:created xsi:type="dcterms:W3CDTF">2023-11-22T20:13:45Z</dcterms:created>
  <dcterms:modified xsi:type="dcterms:W3CDTF">2023-11-24T04:21:07Z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2023-11-22T00:00:00Z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Microsoft® PowerPoint® 2010</vt:lpwstr>
  </property>
</Properties>
</file>