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3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2"/>
  </p:custDataLst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EFECE-8929-495D-B8A9-F7D540DA1691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1971-BABA-465C-B42E-709F7901EA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62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413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7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57819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8661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059562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43893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63304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2486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266987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40102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7683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18389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266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3800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7540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797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ransition spd="med">
    <p:push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6" name="Google Shape;10306;p14"/>
          <p:cNvSpPr txBox="1">
            <a:spLocks noGrp="1"/>
          </p:cNvSpPr>
          <p:nvPr>
            <p:ph type="ctrTitle"/>
          </p:nvPr>
        </p:nvSpPr>
        <p:spPr>
          <a:xfrm>
            <a:off x="1691148" y="1444525"/>
            <a:ext cx="9331200" cy="10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531A88"/>
              </a:buClr>
              <a:buSzPct val="125000"/>
              <a:buFont typeface="Corbel"/>
              <a:buNone/>
            </a:pPr>
            <a:r>
              <a:rPr lang="ru-RU" dirty="0">
                <a:solidFill>
                  <a:srgbClr val="531A88"/>
                </a:solidFill>
              </a:rPr>
              <a:t>Интернет - мошенничество</a:t>
            </a:r>
            <a:endParaRPr dirty="0">
              <a:solidFill>
                <a:srgbClr val="531A88"/>
              </a:solidFill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9350477" y="5330419"/>
            <a:ext cx="2718266" cy="9144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vert="horz" anchor="b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курса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Раушенбергер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Владислав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5175" y="1170039"/>
            <a:ext cx="102845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основные виды мошенничества 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Интернете. </a:t>
            </a:r>
          </a:p>
          <a:p>
            <a:pPr algn="just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изучить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мошенничества в сети Интернет;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общие рекомендации по защите от мошенничества в сети Интернет.</a:t>
            </a:r>
          </a:p>
        </p:txBody>
      </p:sp>
    </p:spTree>
    <p:extLst>
      <p:ext uri="{BB962C8B-B14F-4D97-AF65-F5344CB8AC3E}">
        <p14:creationId xmlns:p14="http://schemas.microsoft.com/office/powerpoint/2010/main" val="258916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8" name="Google Shape;10308;p15"/>
          <p:cNvSpPr txBox="1">
            <a:spLocks noGrp="1"/>
          </p:cNvSpPr>
          <p:nvPr>
            <p:ph idx="1"/>
          </p:nvPr>
        </p:nvSpPr>
        <p:spPr>
          <a:xfrm>
            <a:off x="1484310" y="200025"/>
            <a:ext cx="10018800" cy="6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6380"/>
              <a:buNone/>
            </a:pPr>
            <a:r>
              <a:rPr lang="ru-RU" sz="4400" b="1">
                <a:latin typeface="Times New Roman"/>
                <a:ea typeface="Times New Roman"/>
                <a:cs typeface="Times New Roman"/>
                <a:sym typeface="Times New Roman"/>
              </a:rPr>
              <a:t>Мошенничество</a:t>
            </a:r>
            <a:r>
              <a:rPr lang="ru-RU" sz="4400">
                <a:latin typeface="Times New Roman"/>
                <a:ea typeface="Times New Roman"/>
                <a:cs typeface="Times New Roman"/>
                <a:sym typeface="Times New Roman"/>
              </a:rPr>
              <a:t> (или в простонародье – лохотрон) – это обманный способ добычи денежных средств или других ценностей, основанный на доверчивости граждан.</a:t>
            </a:r>
            <a:endParaRPr/>
          </a:p>
        </p:txBody>
      </p:sp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0" name="Google Shape;10310;p16"/>
          <p:cNvSpPr txBox="1">
            <a:spLocks noGrp="1"/>
          </p:cNvSpPr>
          <p:nvPr>
            <p:ph type="title"/>
          </p:nvPr>
        </p:nvSpPr>
        <p:spPr>
          <a:xfrm>
            <a:off x="1484310" y="200025"/>
            <a:ext cx="10018800" cy="9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1A88"/>
              </a:buClr>
              <a:buSzPts val="6000"/>
              <a:buFont typeface="Times New Roman"/>
              <a:buNone/>
            </a:pPr>
            <a:r>
              <a:rPr lang="ru-RU" sz="6000" b="1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Фишинг</a:t>
            </a:r>
            <a:endParaRPr sz="6000" b="1">
              <a:solidFill>
                <a:srgbClr val="531A8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11" name="Google Shape;10311;p16"/>
          <p:cNvSpPr txBox="1">
            <a:spLocks noGrp="1"/>
          </p:cNvSpPr>
          <p:nvPr>
            <p:ph idx="1"/>
          </p:nvPr>
        </p:nvSpPr>
        <p:spPr>
          <a:xfrm>
            <a:off x="1484310" y="2085974"/>
            <a:ext cx="10018800" cy="47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204705"/>
              <a:buNone/>
            </a:pPr>
            <a:endParaRPr/>
          </a:p>
          <a:p>
            <a:pPr marL="285750" lvl="0" indent="-232949" algn="l" rtl="0">
              <a:spcBef>
                <a:spcPts val="1244"/>
              </a:spcBef>
              <a:spcAft>
                <a:spcPts val="0"/>
              </a:spcAft>
              <a:buSzPct val="145000"/>
              <a:buChar char="●"/>
            </a:pPr>
            <a:r>
              <a:rPr lang="ru-RU" sz="4600">
                <a:latin typeface="Times New Roman"/>
                <a:ea typeface="Times New Roman"/>
                <a:cs typeface="Times New Roman"/>
                <a:sym typeface="Times New Roman"/>
              </a:rPr>
              <a:t>Фишинг или выуживание персональной информации, работает по следующей схеме. На Вашу электронную почту приходит сообщение о том, что Вам срочно необходимо обновить или передать Ваши персональные данные, в какой-либо системе.</a:t>
            </a:r>
            <a:endParaRPr/>
          </a:p>
          <a:p>
            <a:pPr marL="285750" lvl="0" indent="-232949" algn="l" rtl="0">
              <a:spcBef>
                <a:spcPts val="1244"/>
              </a:spcBef>
              <a:spcAft>
                <a:spcPts val="0"/>
              </a:spcAft>
              <a:buSzPct val="145000"/>
              <a:buChar char="●"/>
            </a:pPr>
            <a:r>
              <a:rPr lang="ru-RU" sz="4600">
                <a:latin typeface="Times New Roman"/>
                <a:ea typeface="Times New Roman"/>
                <a:cs typeface="Times New Roman"/>
                <a:sym typeface="Times New Roman"/>
              </a:rPr>
              <a:t>Например, Вам приходит письмо о том, что произошел какой-то сбой, и данные по Вашей банковской карте повреждены или утеряны и просят прислать их им заново. Сообщение Вам приходит, как правило, с угрозой блокировки счета или аккаунта</a:t>
            </a:r>
            <a:r>
              <a:rPr lang="ru-RU" sz="41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285750" lvl="0" indent="-131064" algn="l" rtl="0">
              <a:spcBef>
                <a:spcPts val="936"/>
              </a:spcBef>
              <a:spcAft>
                <a:spcPts val="0"/>
              </a:spcAft>
              <a:buSzPct val="204705"/>
              <a:buNone/>
            </a:pPr>
            <a:endParaRPr/>
          </a:p>
        </p:txBody>
      </p:sp>
      <p:pic>
        <p:nvPicPr>
          <p:cNvPr id="10312" name="Google Shape;10312;p16" descr="http://www.web-article.com.ua/wp-content/uploads/2013/03/banking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57388" y="200025"/>
            <a:ext cx="2451100" cy="17826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4" name="Google Shape;10314;p17"/>
          <p:cNvSpPr txBox="1">
            <a:spLocks noGrp="1"/>
          </p:cNvSpPr>
          <p:nvPr>
            <p:ph type="title"/>
          </p:nvPr>
        </p:nvSpPr>
        <p:spPr>
          <a:xfrm>
            <a:off x="1169986" y="-457200"/>
            <a:ext cx="10018800" cy="14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9701"/>
              <a:buFont typeface="Corbel"/>
              <a:buNone/>
            </a:pPr>
            <a:r>
              <a:rPr lang="ru-RU"/>
              <a:t/>
            </a:r>
            <a:br>
              <a:rPr lang="ru-RU"/>
            </a:br>
            <a:r>
              <a:rPr lang="ru-RU" sz="6700" b="1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Попрошайничество</a:t>
            </a:r>
            <a:endParaRPr sz="6700" b="1">
              <a:solidFill>
                <a:srgbClr val="531A8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15" name="Google Shape;10315;p17"/>
          <p:cNvSpPr txBox="1">
            <a:spLocks noGrp="1"/>
          </p:cNvSpPr>
          <p:nvPr>
            <p:ph idx="1"/>
          </p:nvPr>
        </p:nvSpPr>
        <p:spPr>
          <a:xfrm>
            <a:off x="1484310" y="1143000"/>
            <a:ext cx="10018800" cy="52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ts val="3480"/>
              <a:buChar char="●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 основном таким видом мошенничества в интернете занимаются люди просящие не большие суммы денег под различными предлогами. Это может быть и помощь бездомным животным, а может и срочная операция ребёнку.</a:t>
            </a:r>
            <a:endParaRPr/>
          </a:p>
          <a:p>
            <a:pPr marL="285750" lvl="0" indent="-285750" algn="l" rtl="0">
              <a:spcBef>
                <a:spcPts val="1080"/>
              </a:spcBef>
              <a:spcAft>
                <a:spcPts val="0"/>
              </a:spcAft>
              <a:buSzPts val="3480"/>
              <a:buChar char="●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Суммы, как правило, просят не большие (так больше шансов их получить), а за счёт охвата большого количества народу они собирают вполне приличные деньги. Для такого вида мошенничества используется спам или социальные сети.</a:t>
            </a:r>
            <a:endParaRPr/>
          </a:p>
          <a:p>
            <a:pPr marL="285750" lvl="0" indent="-285750" algn="l" rtl="0">
              <a:spcBef>
                <a:spcPts val="1080"/>
              </a:spcBef>
              <a:spcAft>
                <a:spcPts val="0"/>
              </a:spcAft>
              <a:buSzPts val="3480"/>
              <a:buChar char="●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Конечно, может быть и реальный случай, когда людям действительно нужна помощь. В таком случае постарайтесь максимально проверить эту информацию, узнать ФИО, связаться по телефону, узнать, обращались ли они в известные благотворительные организации и т.д. В общем, будьте бдительны!</a:t>
            </a:r>
            <a:endParaRPr/>
          </a:p>
          <a:p>
            <a:pPr marL="285750" lvl="0" indent="-64770" algn="l" rtl="0">
              <a:spcBef>
                <a:spcPts val="1080"/>
              </a:spcBef>
              <a:spcAft>
                <a:spcPts val="0"/>
              </a:spcAft>
              <a:buSzPts val="348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7" name="Google Shape;10317;p18"/>
          <p:cNvSpPr txBox="1">
            <a:spLocks noGrp="1"/>
          </p:cNvSpPr>
          <p:nvPr>
            <p:ph type="title"/>
          </p:nvPr>
        </p:nvSpPr>
        <p:spPr>
          <a:xfrm>
            <a:off x="1341436" y="185737"/>
            <a:ext cx="10018800" cy="10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1A88"/>
              </a:buClr>
              <a:buSzPts val="6000"/>
              <a:buFont typeface="Times New Roman"/>
              <a:buNone/>
            </a:pPr>
            <a:r>
              <a:rPr lang="ru-RU" sz="6000" b="1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Взломы аккаунтов</a:t>
            </a:r>
            <a:endParaRPr sz="6000">
              <a:solidFill>
                <a:srgbClr val="531A8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18" name="Google Shape;10318;p18"/>
          <p:cNvSpPr txBox="1">
            <a:spLocks noGrp="1"/>
          </p:cNvSpPr>
          <p:nvPr>
            <p:ph idx="1"/>
          </p:nvPr>
        </p:nvSpPr>
        <p:spPr>
          <a:xfrm>
            <a:off x="1484310" y="1200151"/>
            <a:ext cx="10018800" cy="53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285750" lvl="0" indent="-250444" algn="l" rtl="0">
              <a:spcBef>
                <a:spcPts val="0"/>
              </a:spcBef>
              <a:spcAft>
                <a:spcPts val="0"/>
              </a:spcAft>
              <a:buSzPct val="145000"/>
              <a:buChar char="●"/>
            </a:pPr>
            <a:r>
              <a:rPr lang="ru-RU" sz="3200" b="1">
                <a:latin typeface="Times New Roman"/>
                <a:ea typeface="Times New Roman"/>
                <a:cs typeface="Times New Roman"/>
                <a:sym typeface="Times New Roman"/>
              </a:rPr>
              <a:t>Мошенники могут взломать вашу страничку в социальной сети</a:t>
            </a:r>
            <a:r>
              <a:rPr lang="ru-RU" sz="3200">
                <a:latin typeface="Times New Roman"/>
                <a:ea typeface="Times New Roman"/>
                <a:cs typeface="Times New Roman"/>
                <a:sym typeface="Times New Roman"/>
              </a:rPr>
              <a:t> и потребовать послать смс на платный короткий номер при Вашей попытке входа в аккаунт.</a:t>
            </a:r>
            <a:endParaRPr/>
          </a:p>
          <a:p>
            <a:pPr marL="285750" lvl="0" indent="-250444" algn="l" rtl="0">
              <a:spcBef>
                <a:spcPts val="1240"/>
              </a:spcBef>
              <a:spcAft>
                <a:spcPts val="0"/>
              </a:spcAft>
              <a:buSzPct val="145000"/>
              <a:buChar char="●"/>
            </a:pPr>
            <a:r>
              <a:rPr lang="ru-RU" sz="3200">
                <a:latin typeface="Times New Roman"/>
                <a:ea typeface="Times New Roman"/>
                <a:cs typeface="Times New Roman"/>
                <a:sym typeface="Times New Roman"/>
              </a:rPr>
              <a:t>Ни в коем случае не стоит этого делать. За смс с Вас снимут не менее 300 рублей, а для разблокировки вашего аккаунта достаточно указать Ваш номер мобильного и Вам на него придет смс с Вашим новым паролем. Эта операция совершенно бесплатна. Если Вы в чем нибудь, сомневаетесь сразу, обращайтесь в службу поддержки.</a:t>
            </a:r>
            <a:endParaRPr/>
          </a:p>
          <a:p>
            <a:pPr marL="285750" lvl="0" indent="-64770" algn="l" rtl="0">
              <a:spcBef>
                <a:spcPts val="1080"/>
              </a:spcBef>
              <a:spcAft>
                <a:spcPts val="0"/>
              </a:spcAft>
              <a:buSzPct val="204705"/>
              <a:buNone/>
            </a:pPr>
            <a:endParaRPr/>
          </a:p>
        </p:txBody>
      </p:sp>
    </p:spTree>
  </p:cSld>
  <p:clrMapOvr>
    <a:masterClrMapping/>
  </p:clrMapOvr>
  <p:transition spd="med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0" name="Google Shape;10320;p19"/>
          <p:cNvSpPr txBox="1">
            <a:spLocks noGrp="1"/>
          </p:cNvSpPr>
          <p:nvPr>
            <p:ph type="title"/>
          </p:nvPr>
        </p:nvSpPr>
        <p:spPr>
          <a:xfrm>
            <a:off x="5357812" y="247652"/>
            <a:ext cx="61452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1A88"/>
              </a:buClr>
              <a:buSzPts val="4000"/>
              <a:buFont typeface="Times New Roman"/>
              <a:buNone/>
            </a:pPr>
            <a:r>
              <a:rPr lang="ru-RU" b="1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Интернет мошенники и электронные кошельки</a:t>
            </a:r>
            <a:r>
              <a:rPr lang="ru-RU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solidFill>
                <a:srgbClr val="531A8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21" name="Google Shape;10321;p19"/>
          <p:cNvSpPr txBox="1">
            <a:spLocks noGrp="1"/>
          </p:cNvSpPr>
          <p:nvPr>
            <p:ph idx="1"/>
          </p:nvPr>
        </p:nvSpPr>
        <p:spPr>
          <a:xfrm>
            <a:off x="1484310" y="1700214"/>
            <a:ext cx="10018800" cy="49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40000" lnSpcReduction="20000"/>
          </a:bodyPr>
          <a:lstStyle/>
          <a:p>
            <a:pPr marL="285750" lvl="0" indent="-251221" algn="l" rtl="0">
              <a:spcBef>
                <a:spcPts val="0"/>
              </a:spcBef>
              <a:spcAft>
                <a:spcPts val="0"/>
              </a:spcAft>
              <a:buSzPct val="145000"/>
              <a:buChar char="●"/>
            </a:pPr>
            <a:r>
              <a:rPr lang="ru-RU" sz="5000">
                <a:latin typeface="Times New Roman"/>
                <a:ea typeface="Times New Roman"/>
                <a:cs typeface="Times New Roman"/>
                <a:sym typeface="Times New Roman"/>
              </a:rPr>
              <a:t>На сегодняшний день все больше людей заводят себе электронные кошельки. Это удобные и безопасные средства расчётов в сети интернет. Самые популярные из них: WebMoney, Яндекс.Деньги, Qiwi кошелёк и т.д.</a:t>
            </a:r>
            <a:endParaRPr/>
          </a:p>
          <a:p>
            <a:pPr marL="285750" lvl="0" indent="-251221" algn="l" rtl="0">
              <a:spcBef>
                <a:spcPts val="1000"/>
              </a:spcBef>
              <a:spcAft>
                <a:spcPts val="0"/>
              </a:spcAft>
              <a:buSzPct val="145000"/>
              <a:buChar char="●"/>
            </a:pPr>
            <a:r>
              <a:rPr lang="ru-RU" sz="5000" b="1">
                <a:latin typeface="Times New Roman"/>
                <a:ea typeface="Times New Roman"/>
                <a:cs typeface="Times New Roman"/>
                <a:sym typeface="Times New Roman"/>
              </a:rPr>
              <a:t>Мошенники </a:t>
            </a:r>
            <a:r>
              <a:rPr lang="ru-RU" sz="5000">
                <a:latin typeface="Times New Roman"/>
                <a:ea typeface="Times New Roman"/>
                <a:cs typeface="Times New Roman"/>
                <a:sym typeface="Times New Roman"/>
              </a:rPr>
              <a:t>активно используют e-mail рассылку от имени тех. поддержки той или иной платёжной системы. Обычно в письме говорится, что Ваш интернет кошелёк заблокирован (или может быть заблокирован, или требуется его повторная активация и т.п.) и Вам необходимо пройти по ссылке ниже, где ввести свои личные данные (логин, пароль). Причём и e-mail адрес отправителя данного письма может соответствовать адресу Вашей тех. поддержки,  и страница на которую Вы попадаете, перейдя по ссылке из письма, будет такой как на официальном сайте.</a:t>
            </a:r>
            <a:endParaRPr/>
          </a:p>
          <a:p>
            <a:pPr marL="285750" lvl="0" indent="-251221" algn="l" rtl="0">
              <a:spcBef>
                <a:spcPts val="1000"/>
              </a:spcBef>
              <a:spcAft>
                <a:spcPts val="0"/>
              </a:spcAft>
              <a:buSzPct val="145000"/>
              <a:buChar char="●"/>
            </a:pPr>
            <a:r>
              <a:rPr lang="ru-RU" sz="5000">
                <a:latin typeface="Times New Roman"/>
                <a:ea typeface="Times New Roman"/>
                <a:cs typeface="Times New Roman"/>
                <a:sym typeface="Times New Roman"/>
              </a:rPr>
              <a:t>Нужно чётко понимать, что официальная тех. поддержка никогда не будет спрашивать у Вас  идентификационные данные (логин, пароль).</a:t>
            </a:r>
            <a:endParaRPr/>
          </a:p>
          <a:p>
            <a:pPr marL="285750" lvl="0" indent="-251221" algn="l" rtl="0">
              <a:spcBef>
                <a:spcPts val="1000"/>
              </a:spcBef>
              <a:spcAft>
                <a:spcPts val="0"/>
              </a:spcAft>
              <a:buSzPct val="145000"/>
              <a:buChar char="●"/>
            </a:pPr>
            <a:r>
              <a:rPr lang="ru-RU" sz="5000">
                <a:latin typeface="Times New Roman"/>
                <a:ea typeface="Times New Roman"/>
                <a:cs typeface="Times New Roman"/>
                <a:sym typeface="Times New Roman"/>
              </a:rPr>
              <a:t>Если Вам пришло такое письмо, рекомендуется зайти на официальный сайт компании Вашей платёжной системы и написать письмо в службу безопасности, подробно описав проблему.</a:t>
            </a:r>
            <a:endParaRPr/>
          </a:p>
          <a:p>
            <a:pPr marL="285750" lvl="0" indent="-153162" algn="l" rtl="0">
              <a:spcBef>
                <a:spcPts val="888"/>
              </a:spcBef>
              <a:spcAft>
                <a:spcPts val="0"/>
              </a:spcAft>
              <a:buSzPct val="145000"/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197358" algn="l" rtl="0">
              <a:spcBef>
                <a:spcPts val="792"/>
              </a:spcBef>
              <a:spcAft>
                <a:spcPts val="0"/>
              </a:spcAft>
              <a:buSzPct val="204705"/>
              <a:buNone/>
            </a:pPr>
            <a:endParaRPr/>
          </a:p>
        </p:txBody>
      </p:sp>
      <p:pic>
        <p:nvPicPr>
          <p:cNvPr id="10322" name="Google Shape;10322;p19" descr="http://webtrafff.ru/wp-content/uploads/2013/03/7890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98625" y="133349"/>
            <a:ext cx="3200400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4" name="Google Shape;10324;p20"/>
          <p:cNvSpPr txBox="1">
            <a:spLocks noGrp="1"/>
          </p:cNvSpPr>
          <p:nvPr>
            <p:ph type="title"/>
          </p:nvPr>
        </p:nvSpPr>
        <p:spPr>
          <a:xfrm>
            <a:off x="5815013" y="685800"/>
            <a:ext cx="5688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1A88"/>
              </a:buClr>
              <a:buSzPts val="4400"/>
              <a:buFont typeface="Times New Roman"/>
              <a:buNone/>
            </a:pPr>
            <a:r>
              <a:rPr lang="ru-RU" sz="4400" b="1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Программы для взлома различных платежных систем</a:t>
            </a:r>
            <a:endParaRPr sz="4400">
              <a:solidFill>
                <a:srgbClr val="531A8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25" name="Google Shape;10325;p20"/>
          <p:cNvSpPr txBox="1">
            <a:spLocks noGrp="1"/>
          </p:cNvSpPr>
          <p:nvPr>
            <p:ph idx="1"/>
          </p:nvPr>
        </p:nvSpPr>
        <p:spPr>
          <a:xfrm>
            <a:off x="1484310" y="2666999"/>
            <a:ext cx="100188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85750" lvl="0" indent="-294640" algn="l" rtl="0">
              <a:spcBef>
                <a:spcPts val="0"/>
              </a:spcBef>
              <a:spcAft>
                <a:spcPts val="0"/>
              </a:spcAft>
              <a:buSzPts val="4640"/>
              <a:buChar char="●"/>
            </a:pPr>
            <a:r>
              <a:rPr lang="ru-RU" sz="3200">
                <a:latin typeface="Times New Roman"/>
                <a:ea typeface="Times New Roman"/>
                <a:cs typeface="Times New Roman"/>
                <a:sym typeface="Times New Roman"/>
              </a:rPr>
              <a:t>В интернете полно объявлений о суперпрограммах, которые якобы могут взломать любой электронный кошелек. Купив такую программу за деньги, Вы в лучшем случае получите не рабочий софт. В худшем вирус на Ваш компьютер.</a:t>
            </a:r>
            <a:endParaRPr/>
          </a:p>
          <a:p>
            <a:pPr marL="285750" lvl="0" indent="-64770" algn="l" rtl="0">
              <a:spcBef>
                <a:spcPts val="1080"/>
              </a:spcBef>
              <a:spcAft>
                <a:spcPts val="0"/>
              </a:spcAft>
              <a:buSzPts val="3480"/>
              <a:buNone/>
            </a:pPr>
            <a:endParaRPr/>
          </a:p>
        </p:txBody>
      </p:sp>
      <p:pic>
        <p:nvPicPr>
          <p:cNvPr id="10326" name="Google Shape;10326;p20" descr="http://svportal.ru/public/images/articles/strana_sovetov/scam/kot-v-meshke-skam-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98635" y="247649"/>
            <a:ext cx="3810000" cy="230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8" name="Google Shape;10328;p21"/>
          <p:cNvSpPr txBox="1">
            <a:spLocks noGrp="1"/>
          </p:cNvSpPr>
          <p:nvPr>
            <p:ph type="title"/>
          </p:nvPr>
        </p:nvSpPr>
        <p:spPr>
          <a:xfrm>
            <a:off x="2627308" y="271462"/>
            <a:ext cx="10018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1A88"/>
              </a:buClr>
              <a:buSzPts val="4000"/>
              <a:buFont typeface="Times New Roman"/>
              <a:buNone/>
            </a:pPr>
            <a:r>
              <a:rPr lang="ru-RU" b="1">
                <a:solidFill>
                  <a:srgbClr val="531A8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СМС (SMS) лохотрон в интернете</a:t>
            </a:r>
            <a:r>
              <a:rPr lang="ru-RU" b="1"/>
              <a:t>.</a:t>
            </a:r>
            <a:endParaRPr/>
          </a:p>
        </p:txBody>
      </p:sp>
      <p:sp>
        <p:nvSpPr>
          <p:cNvPr id="10329" name="Google Shape;10329;p21"/>
          <p:cNvSpPr txBox="1">
            <a:spLocks noGrp="1"/>
          </p:cNvSpPr>
          <p:nvPr>
            <p:ph idx="1"/>
          </p:nvPr>
        </p:nvSpPr>
        <p:spPr>
          <a:xfrm>
            <a:off x="1484310" y="2138363"/>
            <a:ext cx="10018800" cy="46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85750" lvl="0" indent="-272542" algn="l" rtl="0">
              <a:spcBef>
                <a:spcPts val="0"/>
              </a:spcBef>
              <a:spcAft>
                <a:spcPts val="0"/>
              </a:spcAft>
              <a:buSzPct val="145000"/>
              <a:buChar char="●"/>
            </a:pPr>
            <a:r>
              <a:rPr lang="ru-RU" sz="3200">
                <a:latin typeface="Times New Roman"/>
                <a:ea typeface="Times New Roman"/>
                <a:cs typeface="Times New Roman"/>
                <a:sym typeface="Times New Roman"/>
              </a:rPr>
              <a:t>Вам приходит sms сообщение, что якобы кому-то из Ваших близких (сыну, дочери и т.д.) срочно нужна помощь и что бы её оказать Вам необходимо положить деньги на определённый номер. Казалось бы, </a:t>
            </a:r>
            <a:r>
              <a:rPr lang="ru-RU" sz="3200" b="1">
                <a:latin typeface="Times New Roman"/>
                <a:ea typeface="Times New Roman"/>
                <a:cs typeface="Times New Roman"/>
                <a:sym typeface="Times New Roman"/>
              </a:rPr>
              <a:t>чистой воды лохотрон</a:t>
            </a:r>
            <a:r>
              <a:rPr lang="ru-RU" sz="3200">
                <a:latin typeface="Times New Roman"/>
                <a:ea typeface="Times New Roman"/>
                <a:cs typeface="Times New Roman"/>
                <a:sym typeface="Times New Roman"/>
              </a:rPr>
              <a:t>, но подобные сообщения обычно приходят поздно вечером, ночью или рано утром и от неожиданности многие люди, не дозвонившись до своих близких попадаются на него.</a:t>
            </a:r>
            <a:endParaRPr/>
          </a:p>
          <a:p>
            <a:pPr marL="285750" lvl="0" indent="-64770" algn="l" rtl="0">
              <a:spcBef>
                <a:spcPts val="1080"/>
              </a:spcBef>
              <a:spcAft>
                <a:spcPts val="0"/>
              </a:spcAft>
              <a:buSzPct val="204705"/>
              <a:buNone/>
            </a:pPr>
            <a:endParaRPr/>
          </a:p>
        </p:txBody>
      </p:sp>
      <p:pic>
        <p:nvPicPr>
          <p:cNvPr id="10330" name="Google Shape;10330;p21" descr="&amp;scy;&amp;mcy;&amp;scy; &amp;lcy;&amp;ocy;&amp;khcy;&amp;ocy;&amp;tcy;&amp;rcy;&amp;ocy;&amp;ncy;, &amp;mcy;&amp;ocy;&amp;shcy;&amp;iecy;&amp;ncy;&amp;ncy;&amp;icy;&amp;chcy;&amp;iecy;&amp;scy;&amp;tcy;&amp;vcy;&amp;ocy;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74808" y="190499"/>
            <a:ext cx="1905000" cy="1866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LAYOUTS/SLIDELAYOUT24.XML" val="3142490401"/>
  <p:tag name="PPT/SLIDEMASTERS/SLIDEMASTER2.XML" val="2653811738"/>
  <p:tag name="PPT/SLIDELAYOUTS/SLIDELAYOUT28.XML" val="3458216529"/>
  <p:tag name="PPT/SLIDELAYOUTS/SLIDELAYOUT25.XML" val="1176639189"/>
  <p:tag name="PPT/SLIDELAYOUTS/SLIDELAYOUT20.XML" val="3037494730"/>
  <p:tag name="PPT/SLIDES/SLIDE8.XML" val="2387926469"/>
  <p:tag name="PPT/THEME/THEME3.XML" val="1828331344"/>
  <p:tag name="PPT/SLIDELAYOUTS/SLIDELAYOUT29.XML" val="2503110214"/>
  <p:tag name="PPT/SLIDELAYOUTS/SLIDELAYOUT18.XML" val="1292334223"/>
  <p:tag name="PPT/SLIDES/SLIDE4.XML" val="4193844078"/>
  <p:tag name="PPT/SLIDELAYOUTS/SLIDELAYOUT21.XML" val="1251341871"/>
  <p:tag name="PPT/SLIDES/SLIDE9.XML" val="1020349499"/>
  <p:tag name="PPT/SLIDELAYOUTS/SLIDELAYOUT22.XML" val="2802691845"/>
  <p:tag name="PPT/SLIDELAYOUTS/SLIDELAYOUT26.XML" val="1327765081"/>
  <p:tag name="PPT/SLIDES/SLIDE10.XML" val="4002249989"/>
  <p:tag name="PPT/SLIDES/SLIDE3.XML" val="3132417502"/>
  <p:tag name="PPT/SLIDELAYOUTS/SLIDELAYOUT19.XML" val="4087236565"/>
  <p:tag name="PPT/SLIDES/SLIDE11.XML" val="215170396"/>
  <p:tag name="PPT/SLIDELAYOUTS/SLIDELAYOUT23.XML" val="3100284851"/>
  <p:tag name="PPT/SLIDELAYOUTS/SLIDELAYOUT27.XML" val="3352142416"/>
  <p:tag name="PPT/SLIDES/SLIDE6.XML" val="2899695757"/>
  <p:tag name="PPT/SLIDES/SLIDE2.XML" val="3982477830"/>
  <p:tag name="PPT/SLIDES/SLIDE1.XML" val="2062659316"/>
  <p:tag name="PPT/SLIDEMASTERS/SLIDEMASTER1.XML" val="3950859769"/>
  <p:tag name="PPT/SLIDELAYOUTS/SLIDELAYOUT11.XML" val="3168991220"/>
  <p:tag name="PPT/NOTESSLIDES/NOTESSLIDE1.XML" val="890389541"/>
  <p:tag name="PPT/SLIDELAYOUTS/SLIDELAYOUT9.XML" val="3496787034"/>
  <p:tag name="PPT/SLIDELAYOUTS/SLIDELAYOUT17.XML" val="2737058891"/>
  <p:tag name="PPT/SLIDELAYOUTS/SLIDELAYOUT16.XML" val="671766652"/>
  <p:tag name="PPT/SLIDELAYOUTS/SLIDELAYOUT15.XML" val="3745773834"/>
  <p:tag name="PPT/SLIDELAYOUTS/SLIDELAYOUT14.XML" val="2517442348"/>
  <p:tag name="PPT/SLIDELAYOUTS/SLIDELAYOUT13.XML" val="546450561"/>
  <p:tag name="PPT/SLIDELAYOUTS/SLIDELAYOUT12.XML" val="789069703"/>
  <p:tag name="PPT/SLIDELAYOUTS/SLIDELAYOUT8.XML" val="1577176469"/>
  <p:tag name="PPT/SLIDELAYOUTS/SLIDELAYOUT7.XML" val="3229230774"/>
  <p:tag name="PPT/SLIDELAYOUTS/SLIDELAYOUT6.XML" val="375582709"/>
  <p:tag name="PPT/SLIDELAYOUTS/SLIDELAYOUT10.XML" val="5808225"/>
  <p:tag name="PPT/SLIDELAYOUTS/SLIDELAYOUT2.XML" val="1740774632"/>
  <p:tag name="PPT/SLIDELAYOUTS/SLIDELAYOUT1.XML" val="2350963636"/>
  <p:tag name="PPT/SLIDELAYOUTS/SLIDELAYOUT4.XML" val="1563602768"/>
  <p:tag name="PPT/SLIDELAYOUTS/SLIDELAYOUT3.XML" val="110622070"/>
  <p:tag name="PPT/SLIDELAYOUTS/SLIDELAYOUT5.XML" val="3861001767"/>
  <p:tag name="PPT/MEDIA/IMAGE1.JPEG" val="1639343064"/>
  <p:tag name="PPT/THEME/THEME1.XML" val="3365054087"/>
  <p:tag name="PPT/MEDIA/IMAGE8.JPEG" val="1614554094"/>
  <p:tag name="PPT/NOTESMASTERS/NOTESMASTER1.XML" val="2819716800"/>
  <p:tag name="PPT/MEDIA/IMAGE7.JPEG" val="1712572451"/>
  <p:tag name="PPT/THEME/THEME2.XML" val="286435649"/>
  <p:tag name="PPT/MEDIA/IMAGE6.JPEG" val="2089143876"/>
  <p:tag name="PPT/MEDIA/IMAGE2.PNG" val="1444530846"/>
  <p:tag name="PPT/MEDIA/IMAGE4.JPEG" val="1782994655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580</Words>
  <Application>Microsoft Office PowerPoint</Application>
  <PresentationFormat>Широкоэкранный</PresentationFormat>
  <Paragraphs>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Corbel</vt:lpstr>
      <vt:lpstr>Times New Roman</vt:lpstr>
      <vt:lpstr>Wingdings 2</vt:lpstr>
      <vt:lpstr>Wingdings 3</vt:lpstr>
      <vt:lpstr>Легкий дым</vt:lpstr>
      <vt:lpstr>Интернет - мошенничество</vt:lpstr>
      <vt:lpstr>Презентация PowerPoint</vt:lpstr>
      <vt:lpstr>Презентация PowerPoint</vt:lpstr>
      <vt:lpstr>Фишинг</vt:lpstr>
      <vt:lpstr> Попрошайничество</vt:lpstr>
      <vt:lpstr>Взломы аккаунтов</vt:lpstr>
      <vt:lpstr>Интернет мошенники и электронные кошельки </vt:lpstr>
      <vt:lpstr>Программы для взлома различных платежных систем</vt:lpstr>
      <vt:lpstr>СМС (SMS) лохотрон в интернете.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 - мошенничество</dc:title>
  <cp:lastModifiedBy>Админ</cp:lastModifiedBy>
  <cp:revision>1</cp:revision>
  <dcterms:modified xsi:type="dcterms:W3CDTF">2023-11-24T07:05:52Z</dcterms:modified>
</cp:coreProperties>
</file>