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1" r:id="rId4"/>
    <p:sldId id="259" r:id="rId5"/>
    <p:sldId id="260" r:id="rId6"/>
    <p:sldId id="261" r:id="rId7"/>
    <p:sldId id="262" r:id="rId8"/>
    <p:sldId id="263" r:id="rId9"/>
    <p:sldId id="264"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01.12.2016</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gosisis.narod.ru/otvet/24.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openclass.ru/forum" TargetMode="External"/><Relationship Id="rId2" Type="http://schemas.openxmlformats.org/officeDocument/2006/relationships/hyperlink" Target="http://www.academia-moscow.ru/eor/methodical_support/eor_methodica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upport.akipkro.ru/kunena/eor-2016-spo/736-kgbpou-bijskij-pedagogicheskij-kolledzh.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700810"/>
            <a:ext cx="7774632" cy="1872207"/>
          </a:xfrm>
          <a:solidFill>
            <a:schemeClr val="accent2">
              <a:lumMod val="60000"/>
              <a:lumOff val="40000"/>
            </a:schemeClr>
          </a:solidFill>
        </p:spPr>
        <p:txBody>
          <a:bodyPr>
            <a:noAutofit/>
          </a:bodyPr>
          <a:lstStyle/>
          <a:p>
            <a:r>
              <a:rPr lang="ru" sz="2800" dirty="0" smtClean="0">
                <a:solidFill>
                  <a:schemeClr val="tx1">
                    <a:lumMod val="85000"/>
                    <a:lumOff val="15000"/>
                  </a:schemeClr>
                </a:solidFill>
                <a:latin typeface="Arial"/>
              </a:rPr>
              <a:t>СОЗДАНИЕ ЭЛЕКТРОННЫХ ОБРАЗОВАТЕЛЬНЫХ РЕСУРСОВ В ПРОФЕССИОНАЛЬНЫХ ОБРАЗОВАТЕЛЬНЫХ ОРГАНИЗАЦИЯХ</a:t>
            </a:r>
            <a:endParaRPr lang="ru-RU" sz="2800" dirty="0"/>
          </a:p>
        </p:txBody>
      </p:sp>
      <p:sp>
        <p:nvSpPr>
          <p:cNvPr id="5" name="Подзаголовок 4"/>
          <p:cNvSpPr>
            <a:spLocks noGrp="1"/>
          </p:cNvSpPr>
          <p:nvPr>
            <p:ph type="subTitle" idx="1"/>
          </p:nvPr>
        </p:nvSpPr>
        <p:spPr>
          <a:xfrm>
            <a:off x="3347864" y="3886200"/>
            <a:ext cx="5040560" cy="1487016"/>
          </a:xfrm>
          <a:ln>
            <a:solidFill>
              <a:schemeClr val="accent2">
                <a:lumMod val="60000"/>
                <a:lumOff val="40000"/>
              </a:schemeClr>
            </a:solidFill>
            <a:prstDash val="sysDash"/>
          </a:ln>
        </p:spPr>
        <p:txBody>
          <a:bodyPr>
            <a:normAutofit/>
          </a:bodyPr>
          <a:lstStyle/>
          <a:p>
            <a:pPr algn="r">
              <a:spcBef>
                <a:spcPts val="0"/>
              </a:spcBef>
            </a:pPr>
            <a:r>
              <a:rPr lang="ru-RU" sz="2400" dirty="0" smtClean="0">
                <a:solidFill>
                  <a:schemeClr val="tx1">
                    <a:lumMod val="75000"/>
                    <a:lumOff val="25000"/>
                  </a:schemeClr>
                </a:solidFill>
                <a:latin typeface="Times New Roman" pitchFamily="18" charset="0"/>
                <a:cs typeface="Times New Roman" pitchFamily="18" charset="0"/>
              </a:rPr>
              <a:t>Елена Валерьевна </a:t>
            </a:r>
            <a:r>
              <a:rPr lang="ru-RU" sz="2400" smtClean="0">
                <a:solidFill>
                  <a:schemeClr val="tx1">
                    <a:lumMod val="75000"/>
                    <a:lumOff val="25000"/>
                  </a:schemeClr>
                </a:solidFill>
                <a:latin typeface="Times New Roman" pitchFamily="18" charset="0"/>
                <a:cs typeface="Times New Roman" pitchFamily="18" charset="0"/>
              </a:rPr>
              <a:t>Прокопчук</a:t>
            </a:r>
            <a:r>
              <a:rPr lang="ru-RU" sz="2400" smtClean="0">
                <a:solidFill>
                  <a:schemeClr val="tx1">
                    <a:lumMod val="75000"/>
                    <a:lumOff val="25000"/>
                  </a:schemeClr>
                </a:solidFill>
                <a:latin typeface="Times New Roman" pitchFamily="18" charset="0"/>
                <a:cs typeface="Times New Roman" pitchFamily="18" charset="0"/>
              </a:rPr>
              <a:t>, </a:t>
            </a:r>
            <a:endParaRPr lang="ru-RU" sz="2400" dirty="0" smtClean="0">
              <a:solidFill>
                <a:schemeClr val="tx1">
                  <a:lumMod val="75000"/>
                  <a:lumOff val="25000"/>
                </a:schemeClr>
              </a:solidFill>
              <a:latin typeface="Times New Roman" pitchFamily="18" charset="0"/>
              <a:cs typeface="Times New Roman" pitchFamily="18" charset="0"/>
            </a:endParaRPr>
          </a:p>
          <a:p>
            <a:pPr algn="r">
              <a:spcBef>
                <a:spcPts val="0"/>
              </a:spcBef>
            </a:pPr>
            <a:r>
              <a:rPr lang="ru-RU" sz="2400" dirty="0" err="1" smtClean="0">
                <a:solidFill>
                  <a:schemeClr val="tx1">
                    <a:lumMod val="75000"/>
                    <a:lumOff val="25000"/>
                  </a:schemeClr>
                </a:solidFill>
                <a:latin typeface="Times New Roman" pitchFamily="18" charset="0"/>
                <a:cs typeface="Times New Roman" pitchFamily="18" charset="0"/>
              </a:rPr>
              <a:t>к.п.н</a:t>
            </a:r>
            <a:r>
              <a:rPr lang="ru-RU" sz="2400" dirty="0" smtClean="0">
                <a:solidFill>
                  <a:schemeClr val="tx1">
                    <a:lumMod val="75000"/>
                    <a:lumOff val="25000"/>
                  </a:schemeClr>
                </a:solidFill>
                <a:latin typeface="Times New Roman" pitchFamily="18" charset="0"/>
                <a:cs typeface="Times New Roman" pitchFamily="18" charset="0"/>
              </a:rPr>
              <a:t>, доцент кафедры технологий и</a:t>
            </a:r>
          </a:p>
          <a:p>
            <a:pPr algn="r">
              <a:spcBef>
                <a:spcPts val="0"/>
              </a:spcBef>
            </a:pPr>
            <a:r>
              <a:rPr lang="ru-RU" sz="2400" dirty="0" smtClean="0">
                <a:solidFill>
                  <a:schemeClr val="tx1">
                    <a:lumMod val="75000"/>
                    <a:lumOff val="25000"/>
                  </a:schemeClr>
                </a:solidFill>
                <a:latin typeface="Times New Roman" pitchFamily="18" charset="0"/>
                <a:cs typeface="Times New Roman" pitchFamily="18" charset="0"/>
              </a:rPr>
              <a:t> профессионального образования</a:t>
            </a:r>
            <a:r>
              <a:rPr lang="ru-RU" dirty="0" smtClean="0">
                <a:solidFill>
                  <a:schemeClr val="accent3">
                    <a:lumMod val="75000"/>
                  </a:schemeClr>
                </a:solidFill>
              </a:rPr>
              <a:t>.</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1"/>
            <a:ext cx="8820472" cy="246221"/>
          </a:xfrm>
          <a:prstGeom prst="rect">
            <a:avLst/>
          </a:prstGeom>
        </p:spPr>
        <p:txBody>
          <a:bodyPr wrap="square">
            <a:spAutoFit/>
          </a:bodyPr>
          <a:lstStyle/>
          <a:p>
            <a:pPr indent="0" algn="ctr">
              <a:lnSpc>
                <a:spcPts val="1230"/>
              </a:lnSpc>
            </a:pPr>
            <a:r>
              <a:rPr lang="ru" sz="2400" b="1" dirty="0" smtClean="0">
                <a:solidFill>
                  <a:srgbClr val="231F20"/>
                </a:solidFill>
                <a:latin typeface="Arial"/>
              </a:rPr>
              <a:t>Взаимосвязь классификационных характеристик ЭОР</a:t>
            </a:r>
            <a:endParaRPr lang="ru" sz="2400" b="1" dirty="0">
              <a:solidFill>
                <a:srgbClr val="231F20"/>
              </a:solidFill>
              <a:latin typeface="Arial"/>
            </a:endParaRPr>
          </a:p>
        </p:txBody>
      </p:sp>
      <p:graphicFrame>
        <p:nvGraphicFramePr>
          <p:cNvPr id="3" name="Таблица 2"/>
          <p:cNvGraphicFramePr>
            <a:graphicFrameLocks noGrp="1"/>
          </p:cNvGraphicFramePr>
          <p:nvPr/>
        </p:nvGraphicFramePr>
        <p:xfrm>
          <a:off x="179512" y="620689"/>
          <a:ext cx="8712967" cy="6194789"/>
        </p:xfrm>
        <a:graphic>
          <a:graphicData uri="http://schemas.openxmlformats.org/drawingml/2006/table">
            <a:tbl>
              <a:tblPr/>
              <a:tblGrid>
                <a:gridCol w="2088232"/>
                <a:gridCol w="1668572"/>
                <a:gridCol w="2601545"/>
                <a:gridCol w="2354618"/>
              </a:tblGrid>
              <a:tr h="830309">
                <a:tc>
                  <a:txBody>
                    <a:bodyPr/>
                    <a:lstStyle/>
                    <a:p>
                      <a:pPr marL="381000" marR="406400" indent="0" algn="ctr">
                        <a:lnSpc>
                          <a:spcPct val="100000"/>
                        </a:lnSpc>
                      </a:pPr>
                      <a:r>
                        <a:rPr lang="ru" sz="1600" dirty="0">
                          <a:solidFill>
                            <a:schemeClr val="tx1"/>
                          </a:solidFill>
                          <a:latin typeface="Times New Roman" pitchFamily="18" charset="0"/>
                          <a:cs typeface="Times New Roman" pitchFamily="18" charset="0"/>
                        </a:rPr>
                        <a:t>Вид учебной деятельности</a:t>
                      </a:r>
                    </a:p>
                  </a:txBody>
                  <a:tcPr marL="0" marR="0" marT="0" marB="0" anchor="b">
                    <a:solidFill>
                      <a:srgbClr val="00B0F0"/>
                    </a:solidFill>
                  </a:tcPr>
                </a:tc>
                <a:tc>
                  <a:txBody>
                    <a:bodyPr/>
                    <a:lstStyle/>
                    <a:p>
                      <a:pPr indent="0" algn="ctr">
                        <a:lnSpc>
                          <a:spcPct val="100000"/>
                        </a:lnSpc>
                      </a:pPr>
                      <a:r>
                        <a:rPr lang="ru" sz="1600" dirty="0">
                          <a:solidFill>
                            <a:schemeClr val="tx1"/>
                          </a:solidFill>
                          <a:latin typeface="Times New Roman" pitchFamily="18" charset="0"/>
                          <a:cs typeface="Times New Roman" pitchFamily="18" charset="0"/>
                        </a:rPr>
                        <a:t>Форма изложения материала</a:t>
                      </a:r>
                    </a:p>
                  </a:txBody>
                  <a:tcPr marL="0" marR="0" marT="0" marB="0" anchor="b">
                    <a:solidFill>
                      <a:srgbClr val="00B0F0"/>
                    </a:solidFill>
                  </a:tcPr>
                </a:tc>
                <a:tc>
                  <a:txBody>
                    <a:bodyPr/>
                    <a:lstStyle/>
                    <a:p>
                      <a:pPr indent="0" algn="ctr">
                        <a:lnSpc>
                          <a:spcPct val="100000"/>
                        </a:lnSpc>
                      </a:pPr>
                      <a:r>
                        <a:rPr lang="ru" sz="1600" dirty="0" smtClean="0">
                          <a:solidFill>
                            <a:schemeClr val="tx1"/>
                          </a:solidFill>
                          <a:latin typeface="Times New Roman" pitchFamily="18" charset="0"/>
                          <a:cs typeface="Times New Roman" pitchFamily="18" charset="0"/>
                        </a:rPr>
                        <a:t>Вид</a:t>
                      </a:r>
                      <a:r>
                        <a:rPr lang="en-US" sz="1600" dirty="0" smtClean="0">
                          <a:solidFill>
                            <a:schemeClr val="tx1"/>
                          </a:solidFill>
                          <a:latin typeface="Times New Roman" pitchFamily="18" charset="0"/>
                          <a:cs typeface="Times New Roman" pitchFamily="18" charset="0"/>
                        </a:rPr>
                        <a:t> </a:t>
                      </a:r>
                      <a:r>
                        <a:rPr lang="ru" sz="1600" dirty="0" smtClean="0">
                          <a:solidFill>
                            <a:schemeClr val="tx1"/>
                          </a:solidFill>
                          <a:latin typeface="Times New Roman" pitchFamily="18" charset="0"/>
                          <a:cs typeface="Times New Roman" pitchFamily="18" charset="0"/>
                        </a:rPr>
                        <a:t>ЭОР</a:t>
                      </a:r>
                      <a:endParaRPr lang="ru" sz="1600" dirty="0">
                        <a:solidFill>
                          <a:schemeClr val="tx1"/>
                        </a:solidFill>
                        <a:latin typeface="Times New Roman" pitchFamily="18" charset="0"/>
                        <a:cs typeface="Times New Roman" pitchFamily="18" charset="0"/>
                      </a:endParaRPr>
                    </a:p>
                  </a:txBody>
                  <a:tcPr marL="0" marR="0" marT="0" marB="0" anchor="ctr">
                    <a:solidFill>
                      <a:srgbClr val="00B0F0"/>
                    </a:solidFill>
                  </a:tcPr>
                </a:tc>
                <a:tc>
                  <a:txBody>
                    <a:bodyPr/>
                    <a:lstStyle/>
                    <a:p>
                      <a:pPr indent="0" algn="ctr">
                        <a:lnSpc>
                          <a:spcPct val="100000"/>
                        </a:lnSpc>
                      </a:pPr>
                      <a:r>
                        <a:rPr lang="ru" sz="1600" dirty="0">
                          <a:solidFill>
                            <a:schemeClr val="tx1"/>
                          </a:solidFill>
                          <a:latin typeface="Times New Roman" pitchFamily="18" charset="0"/>
                          <a:cs typeface="Times New Roman" pitchFamily="18" charset="0"/>
                        </a:rPr>
                        <a:t>Природа основной информации</a:t>
                      </a:r>
                    </a:p>
                  </a:txBody>
                  <a:tcPr marL="0" marR="0" marT="0" marB="0" anchor="b">
                    <a:solidFill>
                      <a:srgbClr val="00B0F0"/>
                    </a:solidFill>
                  </a:tcPr>
                </a:tc>
              </a:tr>
              <a:tr h="711595">
                <a:tc>
                  <a:txBody>
                    <a:bodyPr/>
                    <a:lstStyle/>
                    <a:p>
                      <a:pPr indent="0" algn="ctr">
                        <a:lnSpc>
                          <a:spcPct val="100000"/>
                        </a:lnSpc>
                      </a:pPr>
                      <a:r>
                        <a:rPr lang="ru" sz="1600" dirty="0">
                          <a:solidFill>
                            <a:schemeClr val="tx1"/>
                          </a:solidFill>
                          <a:latin typeface="Times New Roman" pitchFamily="18" charset="0"/>
                          <a:cs typeface="Times New Roman" pitchFamily="18" charset="0"/>
                        </a:rPr>
                        <a:t>Лекции</a:t>
                      </a:r>
                    </a:p>
                  </a:txBody>
                  <a:tcPr marL="0" marR="0" marT="0" marB="0" anchor="ctr">
                    <a:solidFill>
                      <a:srgbClr val="00B0F0"/>
                    </a:solidFill>
                  </a:tcPr>
                </a:tc>
                <a:tc>
                  <a:txBody>
                    <a:bodyPr/>
                    <a:lstStyle/>
                    <a:p>
                      <a:pPr indent="0" algn="ctr">
                        <a:lnSpc>
                          <a:spcPct val="100000"/>
                        </a:lnSpc>
                      </a:pPr>
                      <a:r>
                        <a:rPr lang="ru" sz="1600" dirty="0">
                          <a:solidFill>
                            <a:schemeClr val="tx1"/>
                          </a:solidFill>
                          <a:latin typeface="Times New Roman" pitchFamily="18" charset="0"/>
                          <a:cs typeface="Times New Roman" pitchFamily="18" charset="0"/>
                        </a:rPr>
                        <a:t>Теоретическая</a:t>
                      </a:r>
                    </a:p>
                  </a:txBody>
                  <a:tcPr marL="0" marR="0" marT="0" marB="0" anchor="ctr">
                    <a:solidFill>
                      <a:srgbClr val="00B0F0"/>
                    </a:solidFill>
                  </a:tcPr>
                </a:tc>
                <a:tc>
                  <a:txBody>
                    <a:bodyPr/>
                    <a:lstStyle/>
                    <a:p>
                      <a:pPr indent="0" algn="ctr">
                        <a:lnSpc>
                          <a:spcPct val="100000"/>
                        </a:lnSpc>
                      </a:pPr>
                      <a:r>
                        <a:rPr lang="ru" sz="1600" dirty="0">
                          <a:solidFill>
                            <a:schemeClr val="tx1"/>
                          </a:solidFill>
                          <a:latin typeface="Times New Roman" pitchFamily="18" charset="0"/>
                          <a:cs typeface="Times New Roman" pitchFamily="18" charset="0"/>
                        </a:rPr>
                        <a:t>Учебное пособие</a:t>
                      </a:r>
                    </a:p>
                    <a:p>
                      <a:pPr indent="0" algn="ctr">
                        <a:lnSpc>
                          <a:spcPct val="100000"/>
                        </a:lnSpc>
                      </a:pPr>
                      <a:r>
                        <a:rPr lang="ru" sz="1600" dirty="0">
                          <a:solidFill>
                            <a:schemeClr val="tx1"/>
                          </a:solidFill>
                          <a:latin typeface="Times New Roman" pitchFamily="18" charset="0"/>
                          <a:cs typeface="Times New Roman" pitchFamily="18" charset="0"/>
                        </a:rPr>
                        <a:t>Учебник</a:t>
                      </a:r>
                    </a:p>
                  </a:txBody>
                  <a:tcPr marL="0" marR="0" marT="0" marB="0" anchor="ctr">
                    <a:solidFill>
                      <a:srgbClr val="00B0F0"/>
                    </a:solidFill>
                  </a:tcPr>
                </a:tc>
                <a:tc>
                  <a:txBody>
                    <a:bodyPr/>
                    <a:lstStyle/>
                    <a:p>
                      <a:pPr marR="127000" indent="0" algn="ctr">
                        <a:lnSpc>
                          <a:spcPct val="100000"/>
                        </a:lnSpc>
                      </a:pPr>
                      <a:r>
                        <a:rPr lang="ru" sz="1600" dirty="0">
                          <a:solidFill>
                            <a:schemeClr val="tx1"/>
                          </a:solidFill>
                          <a:latin typeface="Times New Roman" pitchFamily="18" charset="0"/>
                          <a:cs typeface="Times New Roman" pitchFamily="18" charset="0"/>
                        </a:rPr>
                        <a:t>Текстовая, изобразительная, аудио-, мультимедийная</a:t>
                      </a:r>
                    </a:p>
                  </a:txBody>
                  <a:tcPr marL="0" marR="0" marT="0" marB="0" anchor="ctr">
                    <a:solidFill>
                      <a:srgbClr val="00B0F0"/>
                    </a:solidFill>
                  </a:tcPr>
                </a:tc>
              </a:tr>
              <a:tr h="711595">
                <a:tc>
                  <a:txBody>
                    <a:bodyPr/>
                    <a:lstStyle/>
                    <a:p>
                      <a:pPr indent="0" algn="ctr">
                        <a:lnSpc>
                          <a:spcPct val="100000"/>
                        </a:lnSpc>
                      </a:pPr>
                      <a:r>
                        <a:rPr lang="ru" sz="1600" dirty="0">
                          <a:solidFill>
                            <a:schemeClr val="tx1"/>
                          </a:solidFill>
                          <a:latin typeface="Times New Roman" pitchFamily="18" charset="0"/>
                          <a:cs typeface="Times New Roman" pitchFamily="18" charset="0"/>
                        </a:rPr>
                        <a:t>Практические занятия</a:t>
                      </a:r>
                    </a:p>
                  </a:txBody>
                  <a:tcPr marL="0" marR="0" marT="0" marB="0">
                    <a:solidFill>
                      <a:srgbClr val="00B0F0"/>
                    </a:solidFill>
                  </a:tcPr>
                </a:tc>
                <a:tc>
                  <a:txBody>
                    <a:bodyPr/>
                    <a:lstStyle/>
                    <a:p>
                      <a:pPr indent="0" algn="ctr">
                        <a:lnSpc>
                          <a:spcPct val="100000"/>
                        </a:lnSpc>
                      </a:pPr>
                      <a:endParaRPr lang="en-US" sz="1600" dirty="0" smtClean="0">
                        <a:solidFill>
                          <a:schemeClr val="tx1"/>
                        </a:solidFill>
                        <a:latin typeface="Times New Roman" pitchFamily="18" charset="0"/>
                        <a:cs typeface="Times New Roman" pitchFamily="18" charset="0"/>
                      </a:endParaRPr>
                    </a:p>
                    <a:p>
                      <a:pPr indent="0" algn="ctr">
                        <a:lnSpc>
                          <a:spcPct val="100000"/>
                        </a:lnSpc>
                      </a:pPr>
                      <a:r>
                        <a:rPr lang="ru" sz="1600" dirty="0" smtClean="0">
                          <a:solidFill>
                            <a:schemeClr val="tx1"/>
                          </a:solidFill>
                          <a:latin typeface="Times New Roman" pitchFamily="18" charset="0"/>
                          <a:cs typeface="Times New Roman" pitchFamily="18" charset="0"/>
                        </a:rPr>
                        <a:t>Методическая</a:t>
                      </a:r>
                      <a:endParaRPr lang="ru" sz="1600" dirty="0">
                        <a:solidFill>
                          <a:schemeClr val="tx1"/>
                        </a:solidFill>
                        <a:latin typeface="Times New Roman" pitchFamily="18" charset="0"/>
                        <a:cs typeface="Times New Roman" pitchFamily="18" charset="0"/>
                      </a:endParaRPr>
                    </a:p>
                  </a:txBody>
                  <a:tcPr marL="0" marR="0" marT="0" marB="0">
                    <a:solidFill>
                      <a:srgbClr val="00B0F0"/>
                    </a:solidFill>
                  </a:tcPr>
                </a:tc>
                <a:tc>
                  <a:txBody>
                    <a:bodyPr/>
                    <a:lstStyle/>
                    <a:p>
                      <a:pPr indent="0" algn="ctr">
                        <a:lnSpc>
                          <a:spcPct val="100000"/>
                        </a:lnSpc>
                      </a:pPr>
                      <a:r>
                        <a:rPr lang="ru" sz="1600" dirty="0">
                          <a:solidFill>
                            <a:schemeClr val="tx1"/>
                          </a:solidFill>
                          <a:latin typeface="Times New Roman" pitchFamily="18" charset="0"/>
                          <a:cs typeface="Times New Roman" pitchFamily="18" charset="0"/>
                        </a:rPr>
                        <a:t>Практикум</a:t>
                      </a:r>
                    </a:p>
                    <a:p>
                      <a:pPr indent="0" algn="ctr">
                        <a:lnSpc>
                          <a:spcPct val="100000"/>
                        </a:lnSpc>
                      </a:pPr>
                      <a:r>
                        <a:rPr lang="ru" sz="1600" dirty="0">
                          <a:solidFill>
                            <a:schemeClr val="tx1"/>
                          </a:solidFill>
                          <a:latin typeface="Times New Roman" pitchFamily="18" charset="0"/>
                          <a:cs typeface="Times New Roman" pitchFamily="18" charset="0"/>
                        </a:rPr>
                        <a:t>Рабочая тетрадь</a:t>
                      </a:r>
                    </a:p>
                  </a:txBody>
                  <a:tcPr marL="0" marR="0" marT="0" marB="0" anchor="b">
                    <a:solidFill>
                      <a:srgbClr val="00B0F0"/>
                    </a:solidFill>
                  </a:tcPr>
                </a:tc>
                <a:tc>
                  <a:txBody>
                    <a:bodyPr/>
                    <a:lstStyle/>
                    <a:p>
                      <a:pPr marR="127000" indent="0" algn="ctr">
                        <a:lnSpc>
                          <a:spcPct val="100000"/>
                        </a:lnSpc>
                      </a:pPr>
                      <a:r>
                        <a:rPr lang="ru" sz="1600" dirty="0">
                          <a:solidFill>
                            <a:schemeClr val="tx1"/>
                          </a:solidFill>
                          <a:latin typeface="Times New Roman" pitchFamily="18" charset="0"/>
                          <a:cs typeface="Times New Roman" pitchFamily="18" charset="0"/>
                        </a:rPr>
                        <a:t>Текстовая, изобразительная, аудио-, мультимедийная</a:t>
                      </a:r>
                    </a:p>
                  </a:txBody>
                  <a:tcPr marL="0" marR="0" marT="0" marB="0" anchor="b">
                    <a:solidFill>
                      <a:srgbClr val="00B0F0"/>
                    </a:solidFill>
                  </a:tcPr>
                </a:tc>
              </a:tr>
              <a:tr h="711595">
                <a:tc>
                  <a:txBody>
                    <a:bodyPr/>
                    <a:lstStyle/>
                    <a:p>
                      <a:pPr indent="0" algn="ctr">
                        <a:lnSpc>
                          <a:spcPct val="100000"/>
                        </a:lnSpc>
                      </a:pPr>
                      <a:r>
                        <a:rPr lang="ru" sz="1600">
                          <a:solidFill>
                            <a:schemeClr val="tx1"/>
                          </a:solidFill>
                          <a:latin typeface="Times New Roman" pitchFamily="18" charset="0"/>
                          <a:cs typeface="Times New Roman" pitchFamily="18" charset="0"/>
                        </a:rPr>
                        <a:t>Семинарские занятия</a:t>
                      </a:r>
                    </a:p>
                  </a:txBody>
                  <a:tcPr marL="0" marR="0" marT="0" marB="0">
                    <a:solidFill>
                      <a:srgbClr val="00B0F0"/>
                    </a:solidFill>
                  </a:tcPr>
                </a:tc>
                <a:tc>
                  <a:txBody>
                    <a:bodyPr/>
                    <a:lstStyle/>
                    <a:p>
                      <a:pPr indent="0" algn="ctr">
                        <a:lnSpc>
                          <a:spcPct val="100000"/>
                        </a:lnSpc>
                      </a:pPr>
                      <a:r>
                        <a:rPr lang="ru" sz="1600">
                          <a:solidFill>
                            <a:schemeClr val="tx1"/>
                          </a:solidFill>
                          <a:latin typeface="Times New Roman" pitchFamily="18" charset="0"/>
                          <a:cs typeface="Times New Roman" pitchFamily="18" charset="0"/>
                        </a:rPr>
                        <a:t>Теоретическая</a:t>
                      </a:r>
                    </a:p>
                    <a:p>
                      <a:pPr indent="0" algn="ctr">
                        <a:lnSpc>
                          <a:spcPct val="100000"/>
                        </a:lnSpc>
                      </a:pPr>
                      <a:r>
                        <a:rPr lang="ru" sz="1600">
                          <a:solidFill>
                            <a:schemeClr val="tx1"/>
                          </a:solidFill>
                          <a:latin typeface="Times New Roman" pitchFamily="18" charset="0"/>
                          <a:cs typeface="Times New Roman" pitchFamily="18" charset="0"/>
                        </a:rPr>
                        <a:t>Методическая</a:t>
                      </a:r>
                    </a:p>
                  </a:txBody>
                  <a:tcPr marL="0" marR="0" marT="0" marB="0" anchor="b">
                    <a:solidFill>
                      <a:srgbClr val="00B0F0"/>
                    </a:solidFill>
                  </a:tcPr>
                </a:tc>
                <a:tc>
                  <a:txBody>
                    <a:bodyPr/>
                    <a:lstStyle/>
                    <a:p>
                      <a:pPr indent="0" algn="ctr">
                        <a:lnSpc>
                          <a:spcPct val="100000"/>
                        </a:lnSpc>
                      </a:pPr>
                      <a:r>
                        <a:rPr lang="ru" sz="1600">
                          <a:solidFill>
                            <a:schemeClr val="tx1"/>
                          </a:solidFill>
                          <a:latin typeface="Times New Roman" pitchFamily="18" charset="0"/>
                          <a:cs typeface="Times New Roman" pitchFamily="18" charset="0"/>
                        </a:rPr>
                        <a:t>Учебно-методическое пособие</a:t>
                      </a:r>
                    </a:p>
                  </a:txBody>
                  <a:tcPr marL="0" marR="0" marT="0" marB="0">
                    <a:solidFill>
                      <a:srgbClr val="00B0F0"/>
                    </a:solidFill>
                  </a:tcPr>
                </a:tc>
                <a:tc>
                  <a:txBody>
                    <a:bodyPr/>
                    <a:lstStyle/>
                    <a:p>
                      <a:pPr marR="127000" indent="0" algn="ctr">
                        <a:lnSpc>
                          <a:spcPct val="100000"/>
                        </a:lnSpc>
                      </a:pPr>
                      <a:r>
                        <a:rPr lang="ru" sz="1600" dirty="0">
                          <a:solidFill>
                            <a:schemeClr val="tx1"/>
                          </a:solidFill>
                          <a:latin typeface="Times New Roman" pitchFamily="18" charset="0"/>
                          <a:cs typeface="Times New Roman" pitchFamily="18" charset="0"/>
                        </a:rPr>
                        <a:t>Текстовая, изобразительная, аудио-, мультимедийная</a:t>
                      </a:r>
                    </a:p>
                  </a:txBody>
                  <a:tcPr marL="0" marR="0" marT="0" marB="0" anchor="b">
                    <a:solidFill>
                      <a:srgbClr val="00B0F0"/>
                    </a:solidFill>
                  </a:tcPr>
                </a:tc>
              </a:tr>
              <a:tr h="711595">
                <a:tc>
                  <a:txBody>
                    <a:bodyPr/>
                    <a:lstStyle/>
                    <a:p>
                      <a:pPr indent="0" algn="ctr">
                        <a:lnSpc>
                          <a:spcPct val="100000"/>
                        </a:lnSpc>
                      </a:pPr>
                      <a:r>
                        <a:rPr lang="ru" sz="1600">
                          <a:solidFill>
                            <a:schemeClr val="tx1"/>
                          </a:solidFill>
                          <a:latin typeface="Times New Roman" pitchFamily="18" charset="0"/>
                          <a:cs typeface="Times New Roman" pitchFamily="18" charset="0"/>
                        </a:rPr>
                        <a:t>Организация контроля знаний</a:t>
                      </a:r>
                    </a:p>
                  </a:txBody>
                  <a:tcPr marL="0" marR="0" marT="0" marB="0" anchor="ctr">
                    <a:solidFill>
                      <a:srgbClr val="00B0F0"/>
                    </a:solidFill>
                  </a:tcPr>
                </a:tc>
                <a:tc>
                  <a:txBody>
                    <a:bodyPr/>
                    <a:lstStyle/>
                    <a:p>
                      <a:pPr indent="0" algn="ctr">
                        <a:lnSpc>
                          <a:spcPct val="100000"/>
                        </a:lnSpc>
                      </a:pPr>
                      <a:r>
                        <a:rPr lang="ru" sz="1600">
                          <a:solidFill>
                            <a:schemeClr val="tx1"/>
                          </a:solidFill>
                          <a:latin typeface="Times New Roman" pitchFamily="18" charset="0"/>
                          <a:cs typeface="Times New Roman" pitchFamily="18" charset="0"/>
                        </a:rPr>
                        <a:t>Методическая</a:t>
                      </a:r>
                    </a:p>
                  </a:txBody>
                  <a:tcPr marL="0" marR="0" marT="0" marB="0" anchor="ctr">
                    <a:solidFill>
                      <a:srgbClr val="00B0F0"/>
                    </a:solidFill>
                  </a:tcPr>
                </a:tc>
                <a:tc>
                  <a:txBody>
                    <a:bodyPr/>
                    <a:lstStyle/>
                    <a:p>
                      <a:pPr indent="0" algn="ctr">
                        <a:lnSpc>
                          <a:spcPct val="100000"/>
                        </a:lnSpc>
                      </a:pPr>
                      <a:r>
                        <a:rPr lang="ru" sz="1600">
                          <a:solidFill>
                            <a:schemeClr val="tx1"/>
                          </a:solidFill>
                          <a:latin typeface="Times New Roman" pitchFamily="18" charset="0"/>
                          <a:cs typeface="Times New Roman" pitchFamily="18" charset="0"/>
                        </a:rPr>
                        <a:t>Рабочая тетрадь</a:t>
                      </a:r>
                    </a:p>
                  </a:txBody>
                  <a:tcPr marL="0" marR="0" marT="0" marB="0" anchor="ctr">
                    <a:solidFill>
                      <a:srgbClr val="00B0F0"/>
                    </a:solidFill>
                  </a:tcPr>
                </a:tc>
                <a:tc>
                  <a:txBody>
                    <a:bodyPr/>
                    <a:lstStyle/>
                    <a:p>
                      <a:pPr marR="127000" indent="0" algn="ctr">
                        <a:lnSpc>
                          <a:spcPct val="100000"/>
                        </a:lnSpc>
                      </a:pPr>
                      <a:r>
                        <a:rPr lang="ru" sz="1600" dirty="0">
                          <a:solidFill>
                            <a:schemeClr val="tx1"/>
                          </a:solidFill>
                          <a:latin typeface="Times New Roman" pitchFamily="18" charset="0"/>
                          <a:cs typeface="Times New Roman" pitchFamily="18" charset="0"/>
                        </a:rPr>
                        <a:t>Текстовая, изобразительная, мультимедийная</a:t>
                      </a:r>
                    </a:p>
                  </a:txBody>
                  <a:tcPr marL="0" marR="0" marT="0" marB="0" anchor="ctr">
                    <a:solidFill>
                      <a:srgbClr val="00B0F0"/>
                    </a:solidFill>
                  </a:tcPr>
                </a:tc>
              </a:tr>
              <a:tr h="711595">
                <a:tc>
                  <a:txBody>
                    <a:bodyPr/>
                    <a:lstStyle/>
                    <a:p>
                      <a:pPr indent="0" algn="ctr">
                        <a:lnSpc>
                          <a:spcPct val="100000"/>
                        </a:lnSpc>
                      </a:pPr>
                      <a:r>
                        <a:rPr lang="ru" sz="1600">
                          <a:solidFill>
                            <a:schemeClr val="tx1"/>
                          </a:solidFill>
                          <a:latin typeface="Times New Roman" pitchFamily="18" charset="0"/>
                          <a:cs typeface="Times New Roman" pitchFamily="18" charset="0"/>
                        </a:rPr>
                        <a:t>Консультации</a:t>
                      </a:r>
                    </a:p>
                  </a:txBody>
                  <a:tcPr marL="0" marR="0" marT="0" marB="0">
                    <a:solidFill>
                      <a:srgbClr val="00B0F0"/>
                    </a:solidFill>
                  </a:tcPr>
                </a:tc>
                <a:tc>
                  <a:txBody>
                    <a:bodyPr/>
                    <a:lstStyle/>
                    <a:p>
                      <a:pPr indent="0" algn="ctr">
                        <a:lnSpc>
                          <a:spcPct val="100000"/>
                        </a:lnSpc>
                      </a:pPr>
                      <a:r>
                        <a:rPr lang="ru" sz="1600">
                          <a:solidFill>
                            <a:schemeClr val="tx1"/>
                          </a:solidFill>
                          <a:latin typeface="Times New Roman" pitchFamily="18" charset="0"/>
                          <a:cs typeface="Times New Roman" pitchFamily="18" charset="0"/>
                        </a:rPr>
                        <a:t>Информационная</a:t>
                      </a:r>
                    </a:p>
                  </a:txBody>
                  <a:tcPr marL="0" marR="0" marT="0" marB="0">
                    <a:solidFill>
                      <a:srgbClr val="00B0F0"/>
                    </a:solidFill>
                  </a:tcPr>
                </a:tc>
                <a:tc>
                  <a:txBody>
                    <a:bodyPr/>
                    <a:lstStyle/>
                    <a:p>
                      <a:pPr indent="0" algn="ctr">
                        <a:lnSpc>
                          <a:spcPct val="100000"/>
                        </a:lnSpc>
                      </a:pPr>
                      <a:r>
                        <a:rPr lang="ru" sz="1600">
                          <a:solidFill>
                            <a:schemeClr val="tx1"/>
                          </a:solidFill>
                          <a:latin typeface="Times New Roman" pitchFamily="18" charset="0"/>
                          <a:cs typeface="Times New Roman" pitchFamily="18" charset="0"/>
                        </a:rPr>
                        <a:t>Учебно-методический комплекс</a:t>
                      </a:r>
                    </a:p>
                  </a:txBody>
                  <a:tcPr marL="0" marR="0" marT="0" marB="0">
                    <a:solidFill>
                      <a:srgbClr val="00B0F0"/>
                    </a:solidFill>
                  </a:tcPr>
                </a:tc>
                <a:tc>
                  <a:txBody>
                    <a:bodyPr/>
                    <a:lstStyle/>
                    <a:p>
                      <a:pPr marR="127000" indent="0" algn="ctr">
                        <a:lnSpc>
                          <a:spcPct val="100000"/>
                        </a:lnSpc>
                      </a:pPr>
                      <a:r>
                        <a:rPr lang="ru" sz="1600" dirty="0">
                          <a:solidFill>
                            <a:schemeClr val="tx1"/>
                          </a:solidFill>
                          <a:latin typeface="Times New Roman" pitchFamily="18" charset="0"/>
                          <a:cs typeface="Times New Roman" pitchFamily="18" charset="0"/>
                        </a:rPr>
                        <a:t>Текстовая, изобразительная, аудио-, мультимедийная</a:t>
                      </a:r>
                    </a:p>
                  </a:txBody>
                  <a:tcPr marL="0" marR="0" marT="0" marB="0" anchor="b">
                    <a:solidFill>
                      <a:srgbClr val="00B0F0"/>
                    </a:solidFill>
                  </a:tcPr>
                </a:tc>
              </a:tr>
              <a:tr h="1660388">
                <a:tc>
                  <a:txBody>
                    <a:bodyPr/>
                    <a:lstStyle/>
                    <a:p>
                      <a:pPr indent="0" algn="ctr">
                        <a:lnSpc>
                          <a:spcPct val="100000"/>
                        </a:lnSpc>
                      </a:pPr>
                      <a:r>
                        <a:rPr lang="ru" sz="1600" dirty="0">
                          <a:solidFill>
                            <a:schemeClr val="tx1"/>
                          </a:solidFill>
                          <a:latin typeface="Times New Roman" pitchFamily="18" charset="0"/>
                          <a:cs typeface="Times New Roman" pitchFamily="18" charset="0"/>
                        </a:rPr>
                        <a:t>Самостоятельная работа</a:t>
                      </a:r>
                    </a:p>
                  </a:txBody>
                  <a:tcPr marL="0" marR="0" marT="0" marB="0">
                    <a:solidFill>
                      <a:srgbClr val="00B0F0"/>
                    </a:solidFill>
                  </a:tcPr>
                </a:tc>
                <a:tc>
                  <a:txBody>
                    <a:bodyPr/>
                    <a:lstStyle/>
                    <a:p>
                      <a:pPr indent="0" algn="ctr">
                        <a:lnSpc>
                          <a:spcPct val="100000"/>
                        </a:lnSpc>
                      </a:pPr>
                      <a:r>
                        <a:rPr lang="ru" sz="1600" dirty="0">
                          <a:solidFill>
                            <a:schemeClr val="tx1"/>
                          </a:solidFill>
                          <a:latin typeface="Times New Roman" pitchFamily="18" charset="0"/>
                          <a:cs typeface="Times New Roman" pitchFamily="18" charset="0"/>
                        </a:rPr>
                        <a:t>Методическая</a:t>
                      </a:r>
                    </a:p>
                    <a:p>
                      <a:pPr indent="0" algn="ctr">
                        <a:lnSpc>
                          <a:spcPct val="100000"/>
                        </a:lnSpc>
                      </a:pPr>
                      <a:r>
                        <a:rPr lang="ru" sz="1600" dirty="0">
                          <a:solidFill>
                            <a:schemeClr val="tx1"/>
                          </a:solidFill>
                          <a:latin typeface="Times New Roman" pitchFamily="18" charset="0"/>
                          <a:cs typeface="Times New Roman" pitchFamily="18" charset="0"/>
                        </a:rPr>
                        <a:t>Информационная</a:t>
                      </a:r>
                    </a:p>
                  </a:txBody>
                  <a:tcPr marL="0" marR="0" marT="0" marB="0">
                    <a:solidFill>
                      <a:srgbClr val="00B0F0"/>
                    </a:solidFill>
                  </a:tcPr>
                </a:tc>
                <a:tc>
                  <a:txBody>
                    <a:bodyPr/>
                    <a:lstStyle/>
                    <a:p>
                      <a:pPr indent="0" algn="ctr">
                        <a:lnSpc>
                          <a:spcPct val="100000"/>
                        </a:lnSpc>
                      </a:pPr>
                      <a:r>
                        <a:rPr lang="ru" sz="1600" dirty="0">
                          <a:solidFill>
                            <a:schemeClr val="tx1"/>
                          </a:solidFill>
                          <a:latin typeface="Times New Roman" pitchFamily="18" charset="0"/>
                          <a:cs typeface="Times New Roman" pitchFamily="18" charset="0"/>
                        </a:rPr>
                        <a:t>Учебник</a:t>
                      </a:r>
                    </a:p>
                    <a:p>
                      <a:pPr indent="0" algn="ctr">
                        <a:lnSpc>
                          <a:spcPct val="100000"/>
                        </a:lnSpc>
                      </a:pPr>
                      <a:r>
                        <a:rPr lang="ru" sz="1600" dirty="0">
                          <a:solidFill>
                            <a:schemeClr val="tx1"/>
                          </a:solidFill>
                          <a:latin typeface="Times New Roman" pitchFamily="18" charset="0"/>
                          <a:cs typeface="Times New Roman" pitchFamily="18" charset="0"/>
                        </a:rPr>
                        <a:t>Учебное пособие Учебно-методическое пособие Рабочая тетрадь</a:t>
                      </a:r>
                    </a:p>
                    <a:p>
                      <a:pPr indent="0" algn="ctr">
                        <a:lnSpc>
                          <a:spcPct val="100000"/>
                        </a:lnSpc>
                      </a:pPr>
                      <a:r>
                        <a:rPr lang="ru" sz="1600" dirty="0">
                          <a:solidFill>
                            <a:schemeClr val="tx1"/>
                          </a:solidFill>
                          <a:latin typeface="Times New Roman" pitchFamily="18" charset="0"/>
                          <a:cs typeface="Times New Roman" pitchFamily="18" charset="0"/>
                        </a:rPr>
                        <a:t>Самоучитель</a:t>
                      </a:r>
                    </a:p>
                    <a:p>
                      <a:pPr indent="0" algn="ctr">
                        <a:lnSpc>
                          <a:spcPct val="100000"/>
                        </a:lnSpc>
                      </a:pPr>
                      <a:r>
                        <a:rPr lang="ru" sz="1600" dirty="0">
                          <a:solidFill>
                            <a:schemeClr val="tx1"/>
                          </a:solidFill>
                          <a:latin typeface="Times New Roman" pitchFamily="18" charset="0"/>
                          <a:cs typeface="Times New Roman" pitchFamily="18" charset="0"/>
                        </a:rPr>
                        <a:t>Учебно-методический комплекс</a:t>
                      </a:r>
                    </a:p>
                  </a:txBody>
                  <a:tcPr marL="0" marR="0" marT="0" marB="0" anchor="ctr">
                    <a:solidFill>
                      <a:srgbClr val="00B0F0"/>
                    </a:solidFill>
                  </a:tcPr>
                </a:tc>
                <a:tc>
                  <a:txBody>
                    <a:bodyPr/>
                    <a:lstStyle/>
                    <a:p>
                      <a:pPr marR="127000" indent="0" algn="ctr">
                        <a:lnSpc>
                          <a:spcPct val="100000"/>
                        </a:lnSpc>
                      </a:pPr>
                      <a:r>
                        <a:rPr lang="ru" sz="1600" dirty="0">
                          <a:solidFill>
                            <a:schemeClr val="tx1"/>
                          </a:solidFill>
                          <a:latin typeface="Times New Roman" pitchFamily="18" charset="0"/>
                          <a:cs typeface="Times New Roman" pitchFamily="18" charset="0"/>
                        </a:rPr>
                        <a:t>Текстовая, изобразительная, аудио-, мультимедийная</a:t>
                      </a:r>
                    </a:p>
                  </a:txBody>
                  <a:tcPr marL="0" marR="0" marT="0" marB="0">
                    <a:solidFill>
                      <a:srgbClr val="00B0F0"/>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208912" cy="4524315"/>
          </a:xfrm>
          <a:prstGeom prst="rect">
            <a:avLst/>
          </a:prstGeom>
        </p:spPr>
        <p:txBody>
          <a:bodyPr wrap="square">
            <a:spAutoFit/>
          </a:bodyPr>
          <a:lstStyle/>
          <a:p>
            <a:pPr indent="266700" algn="just">
              <a:lnSpc>
                <a:spcPct val="150000"/>
              </a:lnSpc>
            </a:pPr>
            <a:r>
              <a:rPr lang="ru" sz="2400" dirty="0" smtClean="0">
                <a:solidFill>
                  <a:srgbClr val="231F20"/>
                </a:solidFill>
                <a:latin typeface="Times New Roman" pitchFamily="18" charset="0"/>
                <a:cs typeface="Times New Roman" pitchFamily="18" charset="0"/>
              </a:rPr>
              <a:t>Кроме перечисленных выше требований к содержанию ЭОР, необходимо соблюдать еще одно условие — </a:t>
            </a:r>
            <a:r>
              <a:rPr lang="ru" sz="2400" u="sng" dirty="0" smtClean="0">
                <a:solidFill>
                  <a:srgbClr val="231F20"/>
                </a:solidFill>
                <a:latin typeface="Times New Roman" pitchFamily="18" charset="0"/>
                <a:cs typeface="Times New Roman" pitchFamily="18" charset="0"/>
              </a:rPr>
              <a:t>наличие навигационной системы,</a:t>
            </a:r>
            <a:r>
              <a:rPr lang="ru" sz="2400" dirty="0" smtClean="0">
                <a:solidFill>
                  <a:srgbClr val="231F20"/>
                </a:solidFill>
                <a:latin typeface="Times New Roman" pitchFamily="18" charset="0"/>
                <a:cs typeface="Times New Roman" pitchFamily="18" charset="0"/>
              </a:rPr>
              <a:t> т. е. необходимо при создании ЭОР использовать </a:t>
            </a:r>
            <a:r>
              <a:rPr lang="ru" sz="2400" u="sng" dirty="0" smtClean="0">
                <a:solidFill>
                  <a:srgbClr val="231F20"/>
                </a:solidFill>
                <a:latin typeface="Times New Roman" pitchFamily="18" charset="0"/>
                <a:cs typeface="Times New Roman" pitchFamily="18" charset="0"/>
              </a:rPr>
              <a:t>гипертекстовые технологии</a:t>
            </a:r>
          </a:p>
          <a:p>
            <a:pPr indent="266700" algn="just">
              <a:lnSpc>
                <a:spcPct val="150000"/>
              </a:lnSpc>
            </a:pPr>
            <a:r>
              <a:rPr lang="ru" sz="2400" dirty="0" smtClean="0">
                <a:solidFill>
                  <a:srgbClr val="231F20"/>
                </a:solidFill>
                <a:latin typeface="Times New Roman" pitchFamily="18" charset="0"/>
                <a:cs typeface="Times New Roman" pitchFamily="18" charset="0"/>
              </a:rPr>
              <a:t> </a:t>
            </a:r>
            <a:r>
              <a:rPr lang="en-US" sz="2400" dirty="0" smtClean="0">
                <a:solidFill>
                  <a:srgbClr val="231F20"/>
                </a:solidFill>
                <a:latin typeface="Times New Roman" pitchFamily="18" charset="0"/>
                <a:cs typeface="Times New Roman" pitchFamily="18" charset="0"/>
                <a:hlinkClick r:id="rId2"/>
              </a:rPr>
              <a:t>http://gosisis.narod.ru/otvet/24.htm</a:t>
            </a:r>
            <a:endParaRPr lang="ru" sz="2400" dirty="0" smtClean="0">
              <a:solidFill>
                <a:srgbClr val="231F20"/>
              </a:solidFill>
              <a:latin typeface="Times New Roman" pitchFamily="18" charset="0"/>
              <a:cs typeface="Times New Roman" pitchFamily="18" charset="0"/>
            </a:endParaRPr>
          </a:p>
          <a:p>
            <a:pPr indent="266700" algn="just">
              <a:lnSpc>
                <a:spcPct val="150000"/>
              </a:lnSpc>
            </a:pPr>
            <a:r>
              <a:rPr lang="ru" sz="2400" dirty="0" smtClean="0">
                <a:solidFill>
                  <a:srgbClr val="231F20"/>
                </a:solidFill>
                <a:latin typeface="Times New Roman" pitchFamily="18" charset="0"/>
                <a:cs typeface="Times New Roman" pitchFamily="18" charset="0"/>
              </a:rPr>
              <a:t>Навигационная система ЭОР должна включать в себя: содержание (оглавление); вспомогательные указатели (всплывающие подсказки); колонтитулы.</a:t>
            </a:r>
            <a:endParaRPr lang="ru-RU"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9"/>
            <a:ext cx="8280920" cy="6601807"/>
          </a:xfrm>
          <a:prstGeom prst="rect">
            <a:avLst/>
          </a:prstGeom>
        </p:spPr>
        <p:txBody>
          <a:bodyPr wrap="square">
            <a:spAutoFit/>
          </a:bodyPr>
          <a:lstStyle/>
          <a:p>
            <a:pPr indent="266700" algn="just">
              <a:lnSpc>
                <a:spcPct val="150000"/>
              </a:lnSpc>
            </a:pPr>
            <a:r>
              <a:rPr lang="ru" sz="2400" dirty="0" smtClean="0">
                <a:solidFill>
                  <a:srgbClr val="231F20"/>
                </a:solidFill>
                <a:latin typeface="Times New Roman" pitchFamily="18" charset="0"/>
                <a:cs typeface="Times New Roman" pitchFamily="18" charset="0"/>
              </a:rPr>
              <a:t>Для содержания ЭОР разработаны определенные требования, которым необходимо следовать при разработке электронного издания:</a:t>
            </a:r>
          </a:p>
          <a:p>
            <a:pPr indent="266700" algn="just">
              <a:lnSpc>
                <a:spcPct val="150000"/>
              </a:lnSpc>
            </a:pPr>
            <a:r>
              <a:rPr lang="ru" sz="2400" dirty="0" smtClean="0">
                <a:solidFill>
                  <a:srgbClr val="231F20"/>
                </a:solidFill>
                <a:latin typeface="Times New Roman" pitchFamily="18" charset="0"/>
                <a:cs typeface="Times New Roman" pitchFamily="18" charset="0"/>
              </a:rPr>
              <a:t>—    точно и полно отражать структуру издания;</a:t>
            </a:r>
          </a:p>
          <a:p>
            <a:pPr indent="266700" algn="just">
              <a:lnSpc>
                <a:spcPct val="150000"/>
              </a:lnSpc>
            </a:pPr>
            <a:r>
              <a:rPr lang="ru" sz="2400" dirty="0" smtClean="0">
                <a:solidFill>
                  <a:srgbClr val="231F20"/>
                </a:solidFill>
                <a:latin typeface="Times New Roman" pitchFamily="18" charset="0"/>
                <a:cs typeface="Times New Roman" pitchFamily="18" charset="0"/>
              </a:rPr>
              <a:t>—    заголовки, вынесенные в содержание, идентичны заголовкам в тексте;</a:t>
            </a:r>
          </a:p>
          <a:p>
            <a:pPr indent="266700" algn="just">
              <a:lnSpc>
                <a:spcPct val="150000"/>
              </a:lnSpc>
            </a:pPr>
            <a:r>
              <a:rPr lang="ru" sz="2400" dirty="0" smtClean="0">
                <a:solidFill>
                  <a:srgbClr val="231F20"/>
                </a:solidFill>
                <a:latin typeface="Times New Roman" pitchFamily="18" charset="0"/>
                <a:cs typeface="Times New Roman" pitchFamily="18" charset="0"/>
              </a:rPr>
              <a:t>—    обеспечить оперативный поиск необходимой информации по электронной разработке;</a:t>
            </a:r>
            <a:endParaRPr lang="en-US" sz="2400" dirty="0" smtClean="0">
              <a:solidFill>
                <a:srgbClr val="231F20"/>
              </a:solidFill>
              <a:latin typeface="Times New Roman" pitchFamily="18" charset="0"/>
              <a:cs typeface="Times New Roman" pitchFamily="18" charset="0"/>
            </a:endParaRPr>
          </a:p>
          <a:p>
            <a:pPr indent="266700" algn="just">
              <a:lnSpc>
                <a:spcPct val="150000"/>
              </a:lnSpc>
            </a:pPr>
            <a:r>
              <a:rPr lang="en-US" sz="2400" dirty="0" smtClean="0">
                <a:solidFill>
                  <a:srgbClr val="231F20"/>
                </a:solidFill>
                <a:latin typeface="Times New Roman" pitchFamily="18" charset="0"/>
                <a:cs typeface="Times New Roman" pitchFamily="18" charset="0"/>
              </a:rPr>
              <a:t>-       </a:t>
            </a:r>
            <a:r>
              <a:rPr lang="ru" sz="2400" dirty="0" smtClean="0">
                <a:solidFill>
                  <a:srgbClr val="231F20"/>
                </a:solidFill>
                <a:latin typeface="Times New Roman" pitchFamily="18" charset="0"/>
                <a:cs typeface="Times New Roman" pitchFamily="18" charset="0"/>
              </a:rPr>
              <a:t>наглядно отображать, к какому уровню рубрикации относится каждый заголовок.</a:t>
            </a:r>
            <a:endParaRPr lang="ru-RU" sz="2400" dirty="0" smtClean="0">
              <a:latin typeface="Times New Roman" pitchFamily="18" charset="0"/>
              <a:cs typeface="Times New Roman" pitchFamily="18" charset="0"/>
            </a:endParaRPr>
          </a:p>
          <a:p>
            <a:pPr indent="266700" algn="just">
              <a:lnSpc>
                <a:spcPct val="150000"/>
              </a:lnSpc>
            </a:pPr>
            <a:r>
              <a:rPr lang="en-US" sz="2400" dirty="0" smtClean="0">
                <a:solidFill>
                  <a:srgbClr val="231F20"/>
                </a:solidFill>
                <a:latin typeface="Times New Roman" pitchFamily="18" charset="0"/>
                <a:cs typeface="Times New Roman" pitchFamily="18" charset="0"/>
              </a:rPr>
              <a:t>     </a:t>
            </a:r>
            <a:endParaRPr lang="ru" sz="2400" dirty="0" smtClean="0">
              <a:solidFill>
                <a:srgbClr val="231F20"/>
              </a:solidFill>
              <a:latin typeface="Times New Roman" pitchFamily="18" charset="0"/>
              <a:cs typeface="Times New Roman" pitchFamily="18" charset="0"/>
            </a:endParaRPr>
          </a:p>
          <a:p>
            <a:pPr indent="266700" algn="just">
              <a:lnSpc>
                <a:spcPct val="150000"/>
              </a:lnSpc>
            </a:pPr>
            <a:endParaRPr lang="ru" dirty="0">
              <a:solidFill>
                <a:srgbClr val="231F2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76673"/>
            <a:ext cx="5598368" cy="1692771"/>
          </a:xfrm>
          <a:prstGeom prst="rect">
            <a:avLst/>
          </a:prstGeom>
        </p:spPr>
        <p:txBody>
          <a:bodyPr wrap="square">
            <a:spAutoFit/>
          </a:bodyPr>
          <a:lstStyle/>
          <a:p>
            <a:r>
              <a:rPr lang="ru-RU" sz="3200" dirty="0" smtClean="0"/>
              <a:t> Методические разработки</a:t>
            </a:r>
          </a:p>
          <a:p>
            <a:pPr marL="342900" indent="-342900">
              <a:buAutoNum type="arabicParenR"/>
            </a:pPr>
            <a:r>
              <a:rPr lang="en-US" dirty="0" smtClean="0">
                <a:hlinkClick r:id="rId2"/>
              </a:rPr>
              <a:t>http://www.academia-moscow.ru/eor/methodical_support/eor_methodical/</a:t>
            </a:r>
            <a:endParaRPr lang="ru-RU" dirty="0" smtClean="0"/>
          </a:p>
          <a:p>
            <a:pPr marL="342900" indent="-342900">
              <a:buAutoNum type="arabicParenR"/>
            </a:pPr>
            <a:r>
              <a:rPr lang="ru-RU" dirty="0" smtClean="0"/>
              <a:t> </a:t>
            </a:r>
            <a:r>
              <a:rPr lang="en-US" dirty="0" smtClean="0">
                <a:hlinkClick r:id="rId3"/>
              </a:rPr>
              <a:t>http://www.openclass.ru/forum</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0"/>
            <a:ext cx="4488295" cy="6453336"/>
          </a:xfrm>
          <a:prstGeom prst="rect">
            <a:avLst/>
          </a:prstGeom>
          <a:noFill/>
          <a:ln w="9525">
            <a:noFill/>
            <a:miter lim="800000"/>
            <a:headEnd/>
            <a:tailEnd/>
          </a:ln>
          <a:effectLst/>
        </p:spPr>
      </p:pic>
      <p:sp>
        <p:nvSpPr>
          <p:cNvPr id="5" name="Прямоугольник 4"/>
          <p:cNvSpPr/>
          <p:nvPr/>
        </p:nvSpPr>
        <p:spPr>
          <a:xfrm>
            <a:off x="4499992" y="1"/>
            <a:ext cx="4392488" cy="6555641"/>
          </a:xfrm>
          <a:prstGeom prst="rect">
            <a:avLst/>
          </a:prstGeom>
        </p:spPr>
        <p:txBody>
          <a:bodyPr wrap="square">
            <a:spAutoFit/>
          </a:bodyPr>
          <a:lstStyle/>
          <a:p>
            <a:pPr indent="279400" algn="just"/>
            <a:r>
              <a:rPr lang="ru" sz="2000" dirty="0" smtClean="0">
                <a:solidFill>
                  <a:srgbClr val="231F20"/>
                </a:solidFill>
                <a:latin typeface="Times New Roman" pitchFamily="18" charset="0"/>
                <a:cs typeface="Times New Roman" pitchFamily="18" charset="0"/>
              </a:rPr>
              <a:t>Под электронным образовательным ресурсом понимается образовательный </a:t>
            </a:r>
            <a:r>
              <a:rPr lang="ru" sz="2000" b="1" dirty="0" smtClean="0">
                <a:solidFill>
                  <a:srgbClr val="231F20"/>
                </a:solidFill>
                <a:latin typeface="Times New Roman" pitchFamily="18" charset="0"/>
                <a:cs typeface="Times New Roman" pitchFamily="18" charset="0"/>
              </a:rPr>
              <a:t>ресурс, представленный в электронно-цифровой форме и включающий структуру, предметное содержание и метаданные о них </a:t>
            </a:r>
            <a:r>
              <a:rPr lang="en-US" sz="2000" b="1" dirty="0" smtClean="0">
                <a:solidFill>
                  <a:srgbClr val="231F20"/>
                </a:solidFill>
                <a:latin typeface="Times New Roman" pitchFamily="18" charset="0"/>
                <a:cs typeface="Times New Roman" pitchFamily="18" charset="0"/>
              </a:rPr>
              <a:t>.</a:t>
            </a:r>
            <a:endParaRPr lang="ru" sz="2000" b="1" dirty="0" smtClean="0">
              <a:solidFill>
                <a:srgbClr val="231F20"/>
              </a:solidFill>
              <a:latin typeface="Times New Roman" pitchFamily="18" charset="0"/>
              <a:cs typeface="Times New Roman" pitchFamily="18" charset="0"/>
            </a:endParaRPr>
          </a:p>
          <a:p>
            <a:pPr indent="279400" algn="just"/>
            <a:r>
              <a:rPr lang="ru" sz="2000" dirty="0" smtClean="0">
                <a:solidFill>
                  <a:srgbClr val="231F20"/>
                </a:solidFill>
                <a:latin typeface="Times New Roman" pitchFamily="18" charset="0"/>
                <a:cs typeface="Times New Roman" pitchFamily="18" charset="0"/>
              </a:rPr>
              <a:t>На сегодняшний день уже создано большое количество разнообразных информационных ресурсов на основе применения современных мультимедийных информационных технологий. Как правило, выпуск таких изданий осуществляют либо организации, профессионально занимающиеся производством электронных изданий (например, ИЦ «Академия»), либо некоммерческие издающие организации (например, издательства при образовательных организациях).</a:t>
            </a:r>
            <a:endParaRPr lang="ru" sz="2000" dirty="0">
              <a:solidFill>
                <a:srgbClr val="231F2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7740352" cy="61247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dirty="0" smtClean="0"/>
              <a:t> </a:t>
            </a:r>
            <a:r>
              <a:rPr lang="ru-RU" sz="2800" b="1" dirty="0" smtClean="0"/>
              <a:t>Входной тест:</a:t>
            </a:r>
          </a:p>
          <a:p>
            <a:r>
              <a:rPr lang="ru-RU" sz="2800" dirty="0" smtClean="0"/>
              <a:t>Разрабатываете ли Вы авторские </a:t>
            </a:r>
            <a:r>
              <a:rPr lang="ru-RU" sz="2800" dirty="0" err="1" smtClean="0"/>
              <a:t>ЭОРы</a:t>
            </a:r>
            <a:r>
              <a:rPr lang="ru-RU" sz="2800" dirty="0" smtClean="0"/>
              <a:t> по своему предмету?</a:t>
            </a:r>
          </a:p>
          <a:p>
            <a:r>
              <a:rPr lang="ru-RU" sz="2800" b="1" dirty="0" smtClean="0">
                <a:solidFill>
                  <a:schemeClr val="accent6">
                    <a:lumMod val="50000"/>
                  </a:schemeClr>
                </a:solidFill>
              </a:rPr>
              <a:t>1)принципиально не создаю </a:t>
            </a:r>
            <a:r>
              <a:rPr lang="ru-RU" sz="2800" b="1" dirty="0" err="1" smtClean="0">
                <a:solidFill>
                  <a:schemeClr val="accent6">
                    <a:lumMod val="50000"/>
                  </a:schemeClr>
                </a:solidFill>
              </a:rPr>
              <a:t>ЭОРы</a:t>
            </a:r>
            <a:r>
              <a:rPr lang="ru-RU" sz="2800" b="1" dirty="0" smtClean="0">
                <a:solidFill>
                  <a:schemeClr val="accent6">
                    <a:lumMod val="50000"/>
                  </a:schemeClr>
                </a:solidFill>
              </a:rPr>
              <a:t>, пользуюсь тем, что есть;</a:t>
            </a:r>
          </a:p>
          <a:p>
            <a:r>
              <a:rPr lang="ru-RU" sz="2800" b="1" dirty="0" smtClean="0">
                <a:solidFill>
                  <a:schemeClr val="accent6">
                    <a:lumMod val="50000"/>
                  </a:schemeClr>
                </a:solidFill>
              </a:rPr>
              <a:t>2)не создаю </a:t>
            </a:r>
            <a:r>
              <a:rPr lang="ru-RU" sz="2800" b="1" dirty="0" err="1" smtClean="0">
                <a:solidFill>
                  <a:schemeClr val="accent6">
                    <a:lumMod val="50000"/>
                  </a:schemeClr>
                </a:solidFill>
              </a:rPr>
              <a:t>ЭОРы</a:t>
            </a:r>
            <a:r>
              <a:rPr lang="ru-RU" sz="2800" b="1" dirty="0" smtClean="0">
                <a:solidFill>
                  <a:schemeClr val="accent6">
                    <a:lumMod val="50000"/>
                  </a:schemeClr>
                </a:solidFill>
              </a:rPr>
              <a:t>, т.к. не все могу воплотить технически;</a:t>
            </a:r>
          </a:p>
          <a:p>
            <a:r>
              <a:rPr lang="ru-RU" sz="2800" b="1" dirty="0" smtClean="0">
                <a:solidFill>
                  <a:schemeClr val="accent6">
                    <a:lumMod val="50000"/>
                  </a:schemeClr>
                </a:solidFill>
              </a:rPr>
              <a:t>3)вполне хватает созданных ресурсов;</a:t>
            </a:r>
          </a:p>
          <a:p>
            <a:r>
              <a:rPr lang="ru-RU" sz="2800" b="1" dirty="0" smtClean="0">
                <a:solidFill>
                  <a:schemeClr val="accent6">
                    <a:lumMod val="50000"/>
                  </a:schemeClr>
                </a:solidFill>
              </a:rPr>
              <a:t>4)есть несколько авторских </a:t>
            </a:r>
            <a:r>
              <a:rPr lang="ru-RU" sz="2800" b="1" dirty="0" err="1" smtClean="0">
                <a:solidFill>
                  <a:schemeClr val="accent6">
                    <a:lumMod val="50000"/>
                  </a:schemeClr>
                </a:solidFill>
              </a:rPr>
              <a:t>ЭОРов</a:t>
            </a:r>
            <a:r>
              <a:rPr lang="ru-RU" sz="2800" b="1" dirty="0" smtClean="0">
                <a:solidFill>
                  <a:schemeClr val="accent6">
                    <a:lumMod val="50000"/>
                  </a:schemeClr>
                </a:solidFill>
              </a:rPr>
              <a:t>;</a:t>
            </a:r>
          </a:p>
          <a:p>
            <a:r>
              <a:rPr lang="ru-RU" sz="2800" b="1" dirty="0" smtClean="0">
                <a:solidFill>
                  <a:schemeClr val="accent6">
                    <a:lumMod val="50000"/>
                  </a:schemeClr>
                </a:solidFill>
              </a:rPr>
              <a:t>5)у меня уже большая </a:t>
            </a:r>
            <a:r>
              <a:rPr lang="ru-RU" sz="2800" b="1" dirty="0" err="1" smtClean="0">
                <a:solidFill>
                  <a:schemeClr val="accent6">
                    <a:lumMod val="50000"/>
                  </a:schemeClr>
                </a:solidFill>
              </a:rPr>
              <a:t>медиатека</a:t>
            </a:r>
            <a:r>
              <a:rPr lang="ru-RU" sz="2800" b="1" dirty="0" smtClean="0">
                <a:solidFill>
                  <a:schemeClr val="accent6">
                    <a:lumMod val="50000"/>
                  </a:schemeClr>
                </a:solidFill>
              </a:rPr>
              <a:t> авторских </a:t>
            </a:r>
            <a:r>
              <a:rPr lang="ru-RU" sz="2800" b="1" dirty="0" err="1" smtClean="0">
                <a:solidFill>
                  <a:schemeClr val="accent6">
                    <a:lumMod val="50000"/>
                  </a:schemeClr>
                </a:solidFill>
              </a:rPr>
              <a:t>ЭОРов</a:t>
            </a:r>
            <a:r>
              <a:rPr lang="ru-RU" sz="2800" b="1" dirty="0" smtClean="0">
                <a:solidFill>
                  <a:schemeClr val="accent6">
                    <a:lumMod val="50000"/>
                  </a:schemeClr>
                </a:solidFill>
              </a:rPr>
              <a:t>;</a:t>
            </a:r>
          </a:p>
          <a:p>
            <a:r>
              <a:rPr lang="ru-RU" sz="2800" b="1" dirty="0" smtClean="0">
                <a:solidFill>
                  <a:schemeClr val="accent6">
                    <a:lumMod val="50000"/>
                  </a:schemeClr>
                </a:solidFill>
              </a:rPr>
              <a:t>6)использую только авторские </a:t>
            </a:r>
            <a:r>
              <a:rPr lang="ru-RU" sz="2800" b="1" dirty="0" err="1" smtClean="0">
                <a:solidFill>
                  <a:schemeClr val="accent6">
                    <a:lumMod val="50000"/>
                  </a:schemeClr>
                </a:solidFill>
              </a:rPr>
              <a:t>ЭОРы</a:t>
            </a:r>
            <a:r>
              <a:rPr lang="ru-RU" sz="2800" b="1" dirty="0" smtClean="0">
                <a:solidFill>
                  <a:schemeClr val="accent6">
                    <a:lumMod val="50000"/>
                  </a:schemeClr>
                </a:solidFill>
              </a:rPr>
              <a:t>;</a:t>
            </a:r>
          </a:p>
          <a:p>
            <a:r>
              <a:rPr lang="ru-RU" sz="2800" b="1" dirty="0" smtClean="0">
                <a:solidFill>
                  <a:schemeClr val="accent6">
                    <a:lumMod val="50000"/>
                  </a:schemeClr>
                </a:solidFill>
              </a:rPr>
              <a:t>7)вообще не использую </a:t>
            </a:r>
            <a:r>
              <a:rPr lang="ru-RU" sz="2800" b="1" dirty="0" err="1" smtClean="0">
                <a:solidFill>
                  <a:schemeClr val="accent6">
                    <a:lumMod val="50000"/>
                  </a:schemeClr>
                </a:solidFill>
              </a:rPr>
              <a:t>ЭОРы</a:t>
            </a:r>
            <a:r>
              <a:rPr lang="ru-RU" sz="2800" b="1" dirty="0" smtClean="0">
                <a:solidFill>
                  <a:schemeClr val="accent6">
                    <a:lumMod val="50000"/>
                  </a:schemeClr>
                </a:solidFill>
              </a:rPr>
              <a:t> на своих уроках;</a:t>
            </a:r>
          </a:p>
          <a:p>
            <a:r>
              <a:rPr lang="ru-RU" sz="2800" b="1" dirty="0" smtClean="0">
                <a:solidFill>
                  <a:schemeClr val="accent6">
                    <a:lumMod val="50000"/>
                  </a:schemeClr>
                </a:solidFill>
              </a:rPr>
              <a:t>8)другое.</a:t>
            </a:r>
            <a:endParaRPr lang="ru-RU" sz="2800" b="1" dirty="0">
              <a:solidFill>
                <a:schemeClr val="accent6">
                  <a:lumMod val="50000"/>
                </a:schemeClr>
              </a:solidFill>
            </a:endParaRPr>
          </a:p>
        </p:txBody>
      </p:sp>
      <p:pic>
        <p:nvPicPr>
          <p:cNvPr id="3" name="Изображение 1" descr="Без заголовка.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5" y="2244322"/>
            <a:ext cx="2915816" cy="29848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67944" y="404665"/>
            <a:ext cx="5076056" cy="5078313"/>
          </a:xfrm>
          <a:prstGeom prst="rect">
            <a:avLst/>
          </a:prstGeom>
        </p:spPr>
        <p:txBody>
          <a:bodyPr wrap="square">
            <a:spAutoFit/>
          </a:bodyPr>
          <a:lstStyle/>
          <a:p>
            <a:pPr indent="266700" algn="ctr">
              <a:lnSpc>
                <a:spcPct val="150000"/>
              </a:lnSpc>
            </a:pPr>
            <a:r>
              <a:rPr lang="ru" sz="2400" b="1" u="sng" dirty="0" smtClean="0">
                <a:solidFill>
                  <a:srgbClr val="231F20"/>
                </a:solidFill>
                <a:latin typeface="Times New Roman" pitchFamily="18" charset="0"/>
                <a:cs typeface="Times New Roman" pitchFamily="18" charset="0"/>
              </a:rPr>
              <a:t>ЭОР для лекционных занятий</a:t>
            </a:r>
            <a:r>
              <a:rPr lang="ru" sz="2400" u="sng" dirty="0" smtClean="0">
                <a:solidFill>
                  <a:srgbClr val="231F20"/>
                </a:solidFill>
                <a:latin typeface="Times New Roman" pitchFamily="18" charset="0"/>
                <a:cs typeface="Times New Roman" pitchFamily="18" charset="0"/>
              </a:rPr>
              <a:t>.</a:t>
            </a:r>
          </a:p>
          <a:p>
            <a:pPr indent="266700" algn="just">
              <a:lnSpc>
                <a:spcPct val="150000"/>
              </a:lnSpc>
            </a:pPr>
            <a:r>
              <a:rPr lang="ru" sz="2400" dirty="0" smtClean="0">
                <a:solidFill>
                  <a:srgbClr val="231F20"/>
                </a:solidFill>
                <a:latin typeface="Times New Roman" pitchFamily="18" charset="0"/>
                <a:cs typeface="Times New Roman" pitchFamily="18" charset="0"/>
              </a:rPr>
              <a:t>Основным элементом таких изданий является текст. Поэтому для подготовки данных ЭОР рекомендуются следующие мультимедийные формы изложения теоретического материала:</a:t>
            </a:r>
          </a:p>
          <a:p>
            <a:pPr indent="266700" algn="just">
              <a:lnSpc>
                <a:spcPct val="150000"/>
              </a:lnSpc>
            </a:pPr>
            <a:r>
              <a:rPr lang="ru" sz="2400" dirty="0" smtClean="0">
                <a:solidFill>
                  <a:srgbClr val="231F20"/>
                </a:solidFill>
                <a:latin typeface="Times New Roman" pitchFamily="18" charset="0"/>
                <a:cs typeface="Times New Roman" pitchFamily="18" charset="0"/>
              </a:rPr>
              <a:t>—    видеолекция;</a:t>
            </a:r>
          </a:p>
          <a:p>
            <a:pPr indent="266700" algn="just">
              <a:lnSpc>
                <a:spcPct val="150000"/>
              </a:lnSpc>
            </a:pPr>
            <a:r>
              <a:rPr lang="ru" sz="2400" dirty="0" smtClean="0">
                <a:solidFill>
                  <a:srgbClr val="231F20"/>
                </a:solidFill>
                <a:latin typeface="Times New Roman" pitchFamily="18" charset="0"/>
                <a:cs typeface="Times New Roman" pitchFamily="18" charset="0"/>
              </a:rPr>
              <a:t>—    мультимедиалекция.</a:t>
            </a:r>
            <a:endParaRPr lang="ru" sz="2400" dirty="0">
              <a:solidFill>
                <a:srgbClr val="231F20"/>
              </a:solidFill>
              <a:latin typeface="Times New Roman" pitchFamily="18" charset="0"/>
              <a:cs typeface="Times New Roman" pitchFamily="18" charset="0"/>
            </a:endParaRPr>
          </a:p>
        </p:txBody>
      </p:sp>
      <p:pic>
        <p:nvPicPr>
          <p:cNvPr id="4" name="Picture 2" descr="C:\Users\Fly\Desktop\прич.png"/>
          <p:cNvPicPr>
            <a:picLocks noChangeAspect="1" noChangeArrowheads="1"/>
          </p:cNvPicPr>
          <p:nvPr/>
        </p:nvPicPr>
        <p:blipFill>
          <a:blip r:embed="rId2" cstate="print"/>
          <a:srcRect/>
          <a:stretch>
            <a:fillRect/>
          </a:stretch>
        </p:blipFill>
        <p:spPr bwMode="auto">
          <a:xfrm>
            <a:off x="0" y="1628801"/>
            <a:ext cx="4067869" cy="52291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0"/>
            <a:ext cx="7884368" cy="3416320"/>
          </a:xfrm>
          <a:prstGeom prst="rect">
            <a:avLst/>
          </a:prstGeom>
        </p:spPr>
        <p:txBody>
          <a:bodyPr wrap="square">
            <a:spAutoFit/>
          </a:bodyPr>
          <a:lstStyle/>
          <a:p>
            <a:pPr indent="266700" algn="ctr">
              <a:lnSpc>
                <a:spcPct val="150000"/>
              </a:lnSpc>
            </a:pPr>
            <a:r>
              <a:rPr lang="ru" sz="2400" b="1" u="sng" dirty="0" smtClean="0">
                <a:solidFill>
                  <a:srgbClr val="231F20"/>
                </a:solidFill>
                <a:latin typeface="Times New Roman" pitchFamily="18" charset="0"/>
                <a:cs typeface="Times New Roman" pitchFamily="18" charset="0"/>
              </a:rPr>
              <a:t>ЭОР для практических занятий</a:t>
            </a:r>
            <a:r>
              <a:rPr lang="ru" sz="2400" dirty="0" smtClean="0">
                <a:solidFill>
                  <a:srgbClr val="231F20"/>
                </a:solidFill>
                <a:latin typeface="Times New Roman" pitchFamily="18" charset="0"/>
                <a:cs typeface="Times New Roman" pitchFamily="18" charset="0"/>
              </a:rPr>
              <a:t>.</a:t>
            </a:r>
          </a:p>
          <a:p>
            <a:pPr indent="266700" algn="just">
              <a:lnSpc>
                <a:spcPct val="150000"/>
              </a:lnSpc>
            </a:pPr>
            <a:r>
              <a:rPr lang="ru" sz="2400" dirty="0" smtClean="0">
                <a:solidFill>
                  <a:srgbClr val="231F20"/>
                </a:solidFill>
                <a:latin typeface="Times New Roman" pitchFamily="18" charset="0"/>
                <a:cs typeface="Times New Roman" pitchFamily="18" charset="0"/>
              </a:rPr>
              <a:t>Кроме описания практических заданий и методических указаний по их выполнению данные ЭОР должны содержать необходимый теоретический материал, а также осуществлять обратную связь. Кроме того, подобные ЭОР могут выполнять функции тренажера.</a:t>
            </a:r>
            <a:endParaRPr lang="ru" sz="2400" dirty="0">
              <a:solidFill>
                <a:srgbClr val="231F2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460432" cy="4431983"/>
          </a:xfrm>
          <a:prstGeom prst="rect">
            <a:avLst/>
          </a:prstGeom>
        </p:spPr>
        <p:txBody>
          <a:bodyPr wrap="square">
            <a:spAutoFit/>
          </a:bodyPr>
          <a:lstStyle/>
          <a:p>
            <a:pPr indent="266700" algn="ctr">
              <a:lnSpc>
                <a:spcPts val="1200"/>
              </a:lnSpc>
            </a:pPr>
            <a:endParaRPr lang="en-US" sz="2000" b="1" u="sng" dirty="0" smtClean="0">
              <a:solidFill>
                <a:srgbClr val="231F20"/>
              </a:solidFill>
              <a:latin typeface="Times New Roman" pitchFamily="18" charset="0"/>
              <a:cs typeface="Times New Roman" pitchFamily="18" charset="0"/>
            </a:endParaRPr>
          </a:p>
          <a:p>
            <a:pPr indent="266700" algn="ctr">
              <a:lnSpc>
                <a:spcPts val="1200"/>
              </a:lnSpc>
            </a:pPr>
            <a:endParaRPr lang="en-US" sz="2400" b="1" u="sng" dirty="0" smtClean="0">
              <a:solidFill>
                <a:srgbClr val="231F20"/>
              </a:solidFill>
              <a:latin typeface="Times New Roman" pitchFamily="18" charset="0"/>
              <a:cs typeface="Times New Roman" pitchFamily="18" charset="0"/>
            </a:endParaRPr>
          </a:p>
          <a:p>
            <a:pPr indent="266700" algn="ctr">
              <a:lnSpc>
                <a:spcPts val="1200"/>
              </a:lnSpc>
            </a:pPr>
            <a:r>
              <a:rPr lang="ru" sz="2400" b="1" u="sng" dirty="0" smtClean="0">
                <a:solidFill>
                  <a:srgbClr val="231F20"/>
                </a:solidFill>
                <a:latin typeface="Times New Roman" pitchFamily="18" charset="0"/>
                <a:cs typeface="Times New Roman" pitchFamily="18" charset="0"/>
              </a:rPr>
              <a:t>ЭОР для лабораторных работ</a:t>
            </a:r>
            <a:r>
              <a:rPr lang="ru" sz="2400" u="sng" dirty="0" smtClean="0">
                <a:solidFill>
                  <a:srgbClr val="231F20"/>
                </a:solidFill>
                <a:latin typeface="Times New Roman" pitchFamily="18" charset="0"/>
                <a:cs typeface="Times New Roman" pitchFamily="18" charset="0"/>
              </a:rPr>
              <a:t>.</a:t>
            </a:r>
          </a:p>
          <a:p>
            <a:pPr indent="266700" algn="just">
              <a:lnSpc>
                <a:spcPct val="150000"/>
              </a:lnSpc>
            </a:pPr>
            <a:r>
              <a:rPr lang="ru" sz="2400" dirty="0" smtClean="0">
                <a:solidFill>
                  <a:srgbClr val="231F20"/>
                </a:solidFill>
                <a:latin typeface="Times New Roman" pitchFamily="18" charset="0"/>
                <a:cs typeface="Times New Roman" pitchFamily="18" charset="0"/>
              </a:rPr>
              <a:t>Объединяют теоретические знания и практические навыки обучающихся в процессе учебной деятельности. ЭОР должны организовать работу с тренажерами, имитирующими реальные технические средства, объекты исследования, условия проведения эксперимента и т. п. Также в них должны содержаться компьютерные средства тестирования знаний обучающихся.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
            <a:ext cx="6840760" cy="5632311"/>
          </a:xfrm>
          <a:prstGeom prst="rect">
            <a:avLst/>
          </a:prstGeom>
        </p:spPr>
        <p:txBody>
          <a:bodyPr wrap="square">
            <a:spAutoFit/>
          </a:bodyPr>
          <a:lstStyle/>
          <a:p>
            <a:pPr indent="266700" algn="ctr">
              <a:lnSpc>
                <a:spcPct val="150000"/>
              </a:lnSpc>
            </a:pPr>
            <a:r>
              <a:rPr lang="ru" sz="2400" b="1" u="sng" dirty="0" smtClean="0">
                <a:solidFill>
                  <a:srgbClr val="231F20"/>
                </a:solidFill>
                <a:latin typeface="Times New Roman" pitchFamily="18" charset="0"/>
                <a:cs typeface="Times New Roman" pitchFamily="18" charset="0"/>
              </a:rPr>
              <a:t>ЭОР для семинарских занятий</a:t>
            </a:r>
            <a:r>
              <a:rPr lang="ru" sz="2400" dirty="0" smtClean="0">
                <a:solidFill>
                  <a:srgbClr val="231F20"/>
                </a:solidFill>
                <a:latin typeface="Times New Roman" pitchFamily="18" charset="0"/>
                <a:cs typeface="Times New Roman" pitchFamily="18" charset="0"/>
              </a:rPr>
              <a:t>.</a:t>
            </a:r>
          </a:p>
          <a:p>
            <a:pPr indent="266700" algn="just">
              <a:lnSpc>
                <a:spcPct val="150000"/>
              </a:lnSpc>
            </a:pPr>
            <a:r>
              <a:rPr lang="ru" sz="2400" dirty="0" smtClean="0">
                <a:solidFill>
                  <a:srgbClr val="231F20"/>
                </a:solidFill>
                <a:latin typeface="Times New Roman" pitchFamily="18" charset="0"/>
                <a:cs typeface="Times New Roman" pitchFamily="18" charset="0"/>
              </a:rPr>
              <a:t>Данные ЭОР должны содержать, помимо текстового теоретического материала, аудио-и иллюстративный материал, а также доступные первоисточники и другую дополнительную информацию по дисциплине.</a:t>
            </a:r>
          </a:p>
          <a:p>
            <a:pPr indent="266700" algn="just">
              <a:lnSpc>
                <a:spcPct val="150000"/>
              </a:lnSpc>
            </a:pPr>
            <a:r>
              <a:rPr lang="ru" sz="2400" b="1" u="sng" dirty="0" smtClean="0">
                <a:solidFill>
                  <a:srgbClr val="231F20"/>
                </a:solidFill>
                <a:latin typeface="Times New Roman" pitchFamily="18" charset="0"/>
                <a:cs typeface="Times New Roman" pitchFamily="18" charset="0"/>
              </a:rPr>
              <a:t>ЭОР для контроля знаний </a:t>
            </a:r>
            <a:r>
              <a:rPr lang="ru" sz="2400" dirty="0" smtClean="0">
                <a:solidFill>
                  <a:srgbClr val="231F20"/>
                </a:solidFill>
                <a:latin typeface="Times New Roman" pitchFamily="18" charset="0"/>
                <a:cs typeface="Times New Roman" pitchFamily="18" charset="0"/>
              </a:rPr>
              <a:t>содержат тестирующие программы, осуществляющие все виды контроля: входной, итоговый, промежуточный, самоконтроль.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36195"/>
            <a:ext cx="6444208" cy="6186309"/>
          </a:xfrm>
          <a:prstGeom prst="rect">
            <a:avLst/>
          </a:prstGeom>
        </p:spPr>
        <p:txBody>
          <a:bodyPr wrap="square">
            <a:spAutoFit/>
          </a:bodyPr>
          <a:lstStyle/>
          <a:p>
            <a:pPr indent="266700" algn="just">
              <a:lnSpc>
                <a:spcPct val="150000"/>
              </a:lnSpc>
            </a:pPr>
            <a:r>
              <a:rPr lang="ru" sz="2400" b="1" u="sng" dirty="0" smtClean="0">
                <a:solidFill>
                  <a:srgbClr val="231F20"/>
                </a:solidFill>
                <a:latin typeface="Times New Roman" pitchFamily="18" charset="0"/>
                <a:cs typeface="Times New Roman" pitchFamily="18" charset="0"/>
              </a:rPr>
              <a:t>ЭОР для консультаций </a:t>
            </a:r>
            <a:r>
              <a:rPr lang="ru" sz="2400" dirty="0" smtClean="0">
                <a:solidFill>
                  <a:srgbClr val="231F20"/>
                </a:solidFill>
                <a:latin typeface="Times New Roman" pitchFamily="18" charset="0"/>
                <a:cs typeface="Times New Roman" pitchFamily="18" charset="0"/>
              </a:rPr>
              <a:t>направлены на предоставление методической, справочной информации, с помощью которой обучающиеся смогли бы получить консультативную помощь.</a:t>
            </a:r>
          </a:p>
          <a:p>
            <a:pPr indent="266700" algn="just">
              <a:lnSpc>
                <a:spcPct val="150000"/>
              </a:lnSpc>
            </a:pPr>
            <a:r>
              <a:rPr lang="ru" sz="2400" b="1" u="sng" dirty="0" smtClean="0">
                <a:solidFill>
                  <a:srgbClr val="231F20"/>
                </a:solidFill>
                <a:latin typeface="Times New Roman" pitchFamily="18" charset="0"/>
                <a:cs typeface="Times New Roman" pitchFamily="18" charset="0"/>
              </a:rPr>
              <a:t>ЭОР для самостоятельной работы</a:t>
            </a:r>
            <a:r>
              <a:rPr lang="ru" sz="2400" i="1" dirty="0" smtClean="0">
                <a:solidFill>
                  <a:srgbClr val="231F20"/>
                </a:solidFill>
                <a:latin typeface="Times New Roman" pitchFamily="18" charset="0"/>
                <a:cs typeface="Times New Roman" pitchFamily="18" charset="0"/>
              </a:rPr>
              <a:t>,</a:t>
            </a:r>
            <a:r>
              <a:rPr lang="ru" sz="2400" dirty="0" smtClean="0">
                <a:solidFill>
                  <a:srgbClr val="231F20"/>
                </a:solidFill>
                <a:latin typeface="Times New Roman" pitchFamily="18" charset="0"/>
                <a:cs typeface="Times New Roman" pitchFamily="18" charset="0"/>
              </a:rPr>
              <a:t> как правило, могут содержать в себе все виды электронных изданий: видеолекции, тренажеры, системы тестирования и т. д. </a:t>
            </a:r>
            <a:r>
              <a:rPr lang="en-US" sz="2400" dirty="0" smtClean="0">
                <a:solidFill>
                  <a:srgbClr val="231F20"/>
                </a:solidFill>
                <a:latin typeface="Times New Roman" pitchFamily="18" charset="0"/>
                <a:cs typeface="Times New Roman" pitchFamily="18" charset="0"/>
                <a:hlinkClick r:id="rId2"/>
              </a:rPr>
              <a:t>http://support.akipkro.ru/kunena/eor-2016-spo/736-kgbpou-bijskij-pedagogicheskij-kolledzh.html</a:t>
            </a:r>
            <a:endParaRPr lang="ru-RU" sz="2400" dirty="0"/>
          </a:p>
        </p:txBody>
      </p:sp>
      <p:pic>
        <p:nvPicPr>
          <p:cNvPr id="3" name="Picture 10" descr="22"/>
          <p:cNvPicPr>
            <a:picLocks noChangeAspect="1" noChangeArrowheads="1" noCrop="1"/>
          </p:cNvPicPr>
          <p:nvPr/>
        </p:nvPicPr>
        <p:blipFill>
          <a:blip r:embed="rId3" cstate="print"/>
          <a:srcRect/>
          <a:stretch>
            <a:fillRect/>
          </a:stretch>
        </p:blipFill>
        <p:spPr bwMode="auto">
          <a:xfrm>
            <a:off x="1" y="1"/>
            <a:ext cx="2008188" cy="2205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88640"/>
            <a:ext cx="6912768" cy="1754326"/>
          </a:xfrm>
          <a:prstGeom prst="rect">
            <a:avLst/>
          </a:prstGeom>
        </p:spPr>
        <p:txBody>
          <a:bodyPr wrap="square">
            <a:spAutoFit/>
          </a:bodyPr>
          <a:lstStyle/>
          <a:p>
            <a:pPr indent="279400" algn="just">
              <a:lnSpc>
                <a:spcPct val="150000"/>
              </a:lnSpc>
              <a:spcAft>
                <a:spcPts val="1750"/>
              </a:spcAft>
            </a:pPr>
            <a:r>
              <a:rPr lang="ru" sz="2400" dirty="0" smtClean="0">
                <a:solidFill>
                  <a:srgbClr val="231F20"/>
                </a:solidFill>
                <a:latin typeface="Times New Roman" pitchFamily="18" charset="0"/>
                <a:cs typeface="Times New Roman" pitchFamily="18" charset="0"/>
              </a:rPr>
              <a:t>Представленная выше классификация говорит о взаимосвязи цели создания ЭОР и мультимедийных информационных технологий</a:t>
            </a:r>
            <a:endParaRPr lang="ru" sz="2400" dirty="0">
              <a:solidFill>
                <a:srgbClr val="231F2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539553" y="2060849"/>
          <a:ext cx="8241524" cy="2088232"/>
        </p:xfrm>
        <a:graphic>
          <a:graphicData uri="http://schemas.openxmlformats.org/drawingml/2006/table">
            <a:tbl>
              <a:tblPr/>
              <a:tblGrid>
                <a:gridCol w="3012064"/>
                <a:gridCol w="628761"/>
                <a:gridCol w="1067363"/>
                <a:gridCol w="3533336"/>
              </a:tblGrid>
              <a:tr h="432621">
                <a:tc>
                  <a:txBody>
                    <a:bodyPr/>
                    <a:lstStyle/>
                    <a:p>
                      <a:endParaRPr sz="1300" dirty="0"/>
                    </a:p>
                  </a:txBody>
                  <a:tcPr marL="0" marR="0" marT="0" marB="0">
                    <a:solidFill>
                      <a:schemeClr val="tx2">
                        <a:lumMod val="40000"/>
                        <a:lumOff val="60000"/>
                      </a:schemeClr>
                    </a:solidFill>
                  </a:tcPr>
                </a:tc>
                <a:tc>
                  <a:txBody>
                    <a:bodyPr/>
                    <a:lstStyle/>
                    <a:p>
                      <a:endParaRPr sz="1300"/>
                    </a:p>
                  </a:txBody>
                  <a:tcPr marL="0" marR="0" marT="0" marB="0">
                    <a:solidFill>
                      <a:schemeClr val="tx2">
                        <a:lumMod val="40000"/>
                        <a:lumOff val="60000"/>
                      </a:schemeClr>
                    </a:solidFill>
                  </a:tcPr>
                </a:tc>
                <a:tc>
                  <a:txBody>
                    <a:bodyPr/>
                    <a:lstStyle/>
                    <a:p>
                      <a:endParaRPr sz="1300"/>
                    </a:p>
                  </a:txBody>
                  <a:tcPr marL="0" marR="0" marT="0" marB="0">
                    <a:solidFill>
                      <a:schemeClr val="tx2">
                        <a:lumMod val="40000"/>
                        <a:lumOff val="60000"/>
                      </a:schemeClr>
                    </a:solidFill>
                  </a:tcPr>
                </a:tc>
                <a:tc>
                  <a:txBody>
                    <a:bodyPr/>
                    <a:lstStyle/>
                    <a:p>
                      <a:endParaRPr sz="1300"/>
                    </a:p>
                  </a:txBody>
                  <a:tcPr marL="0" marR="0" marT="0" marB="0">
                    <a:solidFill>
                      <a:schemeClr val="tx2">
                        <a:lumMod val="40000"/>
                        <a:lumOff val="60000"/>
                      </a:schemeClr>
                    </a:solidFill>
                  </a:tcPr>
                </a:tc>
              </a:tr>
              <a:tr h="449743">
                <a:tc>
                  <a:txBody>
                    <a:bodyPr/>
                    <a:lstStyle/>
                    <a:p>
                      <a:pPr marR="114300" indent="0" algn="r">
                        <a:lnSpc>
                          <a:spcPts val="1000"/>
                        </a:lnSpc>
                      </a:pPr>
                      <a:r>
                        <a:rPr lang="ru" sz="1300" dirty="0">
                          <a:solidFill>
                            <a:srgbClr val="231F20"/>
                          </a:solidFill>
                          <a:latin typeface="Arial"/>
                        </a:rPr>
                        <a:t>Вид </a:t>
                      </a:r>
                      <a:r>
                        <a:rPr lang="ru" sz="1300" dirty="0" smtClean="0">
                          <a:solidFill>
                            <a:srgbClr val="231F20"/>
                          </a:solidFill>
                          <a:latin typeface="Arial"/>
                        </a:rPr>
                        <a:t>учебной</a:t>
                      </a:r>
                    </a:p>
                    <a:p>
                      <a:pPr marR="114300" indent="0" algn="r">
                        <a:lnSpc>
                          <a:spcPts val="1000"/>
                        </a:lnSpc>
                      </a:pPr>
                      <a:endParaRPr lang="ru" sz="1300" dirty="0">
                        <a:solidFill>
                          <a:srgbClr val="231F20"/>
                        </a:solidFill>
                        <a:latin typeface="Arial"/>
                      </a:endParaRPr>
                    </a:p>
                  </a:txBody>
                  <a:tcPr marL="0" marR="0" marT="0" marB="0" anchor="b">
                    <a:solidFill>
                      <a:schemeClr val="tx2">
                        <a:lumMod val="40000"/>
                        <a:lumOff val="60000"/>
                      </a:schemeClr>
                    </a:solidFill>
                  </a:tcPr>
                </a:tc>
                <a:tc>
                  <a:txBody>
                    <a:bodyPr/>
                    <a:lstStyle/>
                    <a:p>
                      <a:endParaRPr sz="1300"/>
                    </a:p>
                  </a:txBody>
                  <a:tcPr marL="0" marR="0" marT="0" marB="0">
                    <a:solidFill>
                      <a:schemeClr val="tx2">
                        <a:lumMod val="40000"/>
                        <a:lumOff val="60000"/>
                      </a:schemeClr>
                    </a:solidFill>
                  </a:tcPr>
                </a:tc>
                <a:tc rowSpan="2">
                  <a:txBody>
                    <a:bodyPr/>
                    <a:lstStyle/>
                    <a:p>
                      <a:pPr indent="0" algn="ctr">
                        <a:lnSpc>
                          <a:spcPts val="2970"/>
                        </a:lnSpc>
                      </a:pPr>
                      <a:r>
                        <a:rPr lang="ru" sz="2800" b="1" dirty="0">
                          <a:solidFill>
                            <a:srgbClr val="231F20"/>
                          </a:solidFill>
                          <a:latin typeface="Arial Narrow"/>
                        </a:rPr>
                        <a:t>Ф</a:t>
                      </a:r>
                    </a:p>
                  </a:txBody>
                  <a:tcPr marL="0" marR="0" marT="0" marB="0">
                    <a:solidFill>
                      <a:schemeClr val="tx2">
                        <a:lumMod val="40000"/>
                        <a:lumOff val="60000"/>
                      </a:schemeClr>
                    </a:solidFill>
                  </a:tcPr>
                </a:tc>
                <a:tc>
                  <a:txBody>
                    <a:bodyPr/>
                    <a:lstStyle/>
                    <a:p>
                      <a:pPr indent="0">
                        <a:lnSpc>
                          <a:spcPts val="1000"/>
                        </a:lnSpc>
                      </a:pPr>
                      <a:r>
                        <a:rPr lang="ru" sz="1300" dirty="0">
                          <a:solidFill>
                            <a:srgbClr val="231F20"/>
                          </a:solidFill>
                          <a:latin typeface="Arial"/>
                        </a:rPr>
                        <a:t>Форма </a:t>
                      </a:r>
                      <a:r>
                        <a:rPr lang="ru" sz="1300" dirty="0" smtClean="0">
                          <a:solidFill>
                            <a:srgbClr val="231F20"/>
                          </a:solidFill>
                          <a:latin typeface="Arial"/>
                        </a:rPr>
                        <a:t>изложения</a:t>
                      </a:r>
                    </a:p>
                    <a:p>
                      <a:pPr indent="0">
                        <a:lnSpc>
                          <a:spcPts val="1000"/>
                        </a:lnSpc>
                      </a:pPr>
                      <a:endParaRPr lang="ru" sz="1300" dirty="0">
                        <a:solidFill>
                          <a:srgbClr val="231F20"/>
                        </a:solidFill>
                        <a:latin typeface="Arial"/>
                      </a:endParaRPr>
                    </a:p>
                  </a:txBody>
                  <a:tcPr marL="0" marR="0" marT="0" marB="0" anchor="b">
                    <a:solidFill>
                      <a:schemeClr val="tx2">
                        <a:lumMod val="40000"/>
                        <a:lumOff val="60000"/>
                      </a:schemeClr>
                    </a:solidFill>
                  </a:tcPr>
                </a:tc>
              </a:tr>
              <a:tr h="773247">
                <a:tc>
                  <a:txBody>
                    <a:bodyPr/>
                    <a:lstStyle/>
                    <a:p>
                      <a:pPr marR="114300" indent="0" algn="r">
                        <a:lnSpc>
                          <a:spcPts val="1000"/>
                        </a:lnSpc>
                      </a:pPr>
                      <a:r>
                        <a:rPr lang="ru" sz="1300" dirty="0">
                          <a:solidFill>
                            <a:srgbClr val="231F20"/>
                          </a:solidFill>
                          <a:latin typeface="Arial"/>
                        </a:rPr>
                        <a:t>деятельности</a:t>
                      </a:r>
                    </a:p>
                  </a:txBody>
                  <a:tcPr marL="0" marR="0" marT="0" marB="0">
                    <a:solidFill>
                      <a:schemeClr val="tx2">
                        <a:lumMod val="40000"/>
                        <a:lumOff val="60000"/>
                      </a:schemeClr>
                    </a:solidFill>
                  </a:tcPr>
                </a:tc>
                <a:tc>
                  <a:txBody>
                    <a:bodyPr/>
                    <a:lstStyle/>
                    <a:p>
                      <a:endParaRPr sz="1300"/>
                    </a:p>
                  </a:txBody>
                  <a:tcPr marL="0" marR="0" marT="0" marB="0">
                    <a:solidFill>
                      <a:schemeClr val="tx2">
                        <a:lumMod val="40000"/>
                        <a:lumOff val="60000"/>
                      </a:schemeClr>
                    </a:solidFill>
                  </a:tcPr>
                </a:tc>
                <a:tc vMerge="1">
                  <a:txBody>
                    <a:bodyPr/>
                    <a:lstStyle/>
                    <a:p>
                      <a:endParaRPr sz="900"/>
                    </a:p>
                  </a:txBody>
                  <a:tcPr marL="0" marR="0" marT="0" marB="0"/>
                </a:tc>
                <a:tc>
                  <a:txBody>
                    <a:bodyPr/>
                    <a:lstStyle/>
                    <a:p>
                      <a:pPr indent="0" algn="ctr">
                        <a:lnSpc>
                          <a:spcPts val="1000"/>
                        </a:lnSpc>
                      </a:pPr>
                      <a:r>
                        <a:rPr lang="ru" sz="1300" dirty="0">
                          <a:solidFill>
                            <a:srgbClr val="231F20"/>
                          </a:solidFill>
                          <a:latin typeface="Arial"/>
                        </a:rPr>
                        <a:t>материала</a:t>
                      </a:r>
                    </a:p>
                  </a:txBody>
                  <a:tcPr marL="0" marR="0" marT="0" marB="0">
                    <a:solidFill>
                      <a:schemeClr val="tx2">
                        <a:lumMod val="40000"/>
                        <a:lumOff val="60000"/>
                      </a:schemeClr>
                    </a:solidFill>
                  </a:tcPr>
                </a:tc>
              </a:tr>
              <a:tr h="432621">
                <a:tc>
                  <a:txBody>
                    <a:bodyPr/>
                    <a:lstStyle/>
                    <a:p>
                      <a:endParaRPr sz="1300"/>
                    </a:p>
                  </a:txBody>
                  <a:tcPr marL="0" marR="0" marT="0" marB="0">
                    <a:solidFill>
                      <a:schemeClr val="tx2">
                        <a:lumMod val="40000"/>
                        <a:lumOff val="60000"/>
                      </a:schemeClr>
                    </a:solidFill>
                  </a:tcPr>
                </a:tc>
                <a:tc>
                  <a:txBody>
                    <a:bodyPr/>
                    <a:lstStyle/>
                    <a:p>
                      <a:endParaRPr sz="1300"/>
                    </a:p>
                  </a:txBody>
                  <a:tcPr marL="0" marR="0" marT="0" marB="0">
                    <a:solidFill>
                      <a:schemeClr val="tx2">
                        <a:lumMod val="40000"/>
                        <a:lumOff val="60000"/>
                      </a:schemeClr>
                    </a:solidFill>
                  </a:tcPr>
                </a:tc>
                <a:tc>
                  <a:txBody>
                    <a:bodyPr/>
                    <a:lstStyle/>
                    <a:p>
                      <a:endParaRPr sz="1300" dirty="0"/>
                    </a:p>
                  </a:txBody>
                  <a:tcPr marL="0" marR="0" marT="0" marB="0">
                    <a:solidFill>
                      <a:schemeClr val="tx2">
                        <a:lumMod val="40000"/>
                        <a:lumOff val="60000"/>
                      </a:schemeClr>
                    </a:solidFill>
                  </a:tcPr>
                </a:tc>
                <a:tc>
                  <a:txBody>
                    <a:bodyPr/>
                    <a:lstStyle/>
                    <a:p>
                      <a:endParaRPr sz="1300" dirty="0"/>
                    </a:p>
                  </a:txBody>
                  <a:tcPr marL="0" marR="0" marT="0" marB="0">
                    <a:solidFill>
                      <a:schemeClr val="tx2">
                        <a:lumMod val="40000"/>
                        <a:lumOff val="60000"/>
                      </a:schemeClr>
                    </a:solidFill>
                  </a:tcPr>
                </a:tc>
              </a:tr>
            </a:tbl>
          </a:graphicData>
        </a:graphic>
      </p:graphicFrame>
      <p:sp>
        <p:nvSpPr>
          <p:cNvPr id="4" name="Прямоугольник 3"/>
          <p:cNvSpPr/>
          <p:nvPr/>
        </p:nvSpPr>
        <p:spPr>
          <a:xfrm>
            <a:off x="755576" y="4272676"/>
            <a:ext cx="8064896" cy="2308324"/>
          </a:xfrm>
          <a:prstGeom prst="rect">
            <a:avLst/>
          </a:prstGeom>
        </p:spPr>
        <p:txBody>
          <a:bodyPr wrap="square">
            <a:spAutoFit/>
          </a:bodyPr>
          <a:lstStyle/>
          <a:p>
            <a:pPr indent="279400" algn="just">
              <a:lnSpc>
                <a:spcPct val="150000"/>
              </a:lnSpc>
            </a:pPr>
            <a:r>
              <a:rPr lang="ru" sz="2400" dirty="0" smtClean="0">
                <a:solidFill>
                  <a:srgbClr val="231F20"/>
                </a:solidFill>
                <a:latin typeface="Times New Roman" pitchFamily="18" charset="0"/>
                <a:cs typeface="Times New Roman" pitchFamily="18" charset="0"/>
              </a:rPr>
              <a:t>Таким образом, </a:t>
            </a:r>
            <a:r>
              <a:rPr lang="ru" sz="2400" u="sng" dirty="0" smtClean="0">
                <a:solidFill>
                  <a:srgbClr val="231F20"/>
                </a:solidFill>
                <a:latin typeface="Times New Roman" pitchFamily="18" charset="0"/>
                <a:cs typeface="Times New Roman" pitchFamily="18" charset="0"/>
              </a:rPr>
              <a:t>вид учебной деятельности </a:t>
            </a:r>
            <a:r>
              <a:rPr lang="ru" sz="2400" dirty="0" smtClean="0">
                <a:solidFill>
                  <a:srgbClr val="231F20"/>
                </a:solidFill>
                <a:latin typeface="Times New Roman" pitchFamily="18" charset="0"/>
                <a:cs typeface="Times New Roman" pitchFamily="18" charset="0"/>
              </a:rPr>
              <a:t>определяет </a:t>
            </a:r>
            <a:r>
              <a:rPr lang="ru" sz="2400" u="sng" dirty="0" smtClean="0">
                <a:solidFill>
                  <a:srgbClr val="231F20"/>
                </a:solidFill>
                <a:latin typeface="Times New Roman" pitchFamily="18" charset="0"/>
                <a:cs typeface="Times New Roman" pitchFamily="18" charset="0"/>
              </a:rPr>
              <a:t>форму изложения материала</a:t>
            </a:r>
            <a:r>
              <a:rPr lang="ru" sz="2400" dirty="0" smtClean="0">
                <a:solidFill>
                  <a:srgbClr val="231F20"/>
                </a:solidFill>
                <a:latin typeface="Times New Roman" pitchFamily="18" charset="0"/>
                <a:cs typeface="Times New Roman" pitchFamily="18" charset="0"/>
              </a:rPr>
              <a:t>, которая устанавливает вид ЭОР, а он в свою очередь обусловливает природу основной информации электронного продукта.</a:t>
            </a:r>
            <a:endParaRPr lang="ru" sz="2400" dirty="0">
              <a:solidFill>
                <a:srgbClr val="231F2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656</Words>
  <Application>Microsoft Office PowerPoint</Application>
  <PresentationFormat>Экран (4:3)</PresentationFormat>
  <Paragraphs>87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Тема1</vt:lpstr>
      <vt:lpstr>СОЗДАНИЕ ЭЛЕКТРОННЫХ ОБРАЗОВАТЕЛЬНЫХ РЕСУРСОВ В ПРОФЕССИОНАЛЬНЫХ ОБРАЗОВАТЕЛЬНЫХ ОРГАНИЗАЦИЯХ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Иванов Сергей Геннадьевич</dc:creator>
  <cp:lastModifiedBy>3</cp:lastModifiedBy>
  <cp:revision>16</cp:revision>
  <dcterms:created xsi:type="dcterms:W3CDTF">2015-09-28T12:25:52Z</dcterms:created>
  <dcterms:modified xsi:type="dcterms:W3CDTF">2016-12-01T12:15:34Z</dcterms:modified>
</cp:coreProperties>
</file>