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92" r:id="rId2"/>
  </p:sldMasterIdLst>
  <p:notesMasterIdLst>
    <p:notesMasterId r:id="rId52"/>
  </p:notesMasterIdLst>
  <p:sldIdLst>
    <p:sldId id="296" r:id="rId3"/>
    <p:sldId id="298" r:id="rId4"/>
    <p:sldId id="297" r:id="rId5"/>
    <p:sldId id="299" r:id="rId6"/>
    <p:sldId id="273" r:id="rId7"/>
    <p:sldId id="259" r:id="rId8"/>
    <p:sldId id="295" r:id="rId9"/>
    <p:sldId id="320" r:id="rId10"/>
    <p:sldId id="294" r:id="rId11"/>
    <p:sldId id="260" r:id="rId12"/>
    <p:sldId id="281" r:id="rId13"/>
    <p:sldId id="285" r:id="rId14"/>
    <p:sldId id="321" r:id="rId15"/>
    <p:sldId id="280" r:id="rId16"/>
    <p:sldId id="323" r:id="rId17"/>
    <p:sldId id="325" r:id="rId18"/>
    <p:sldId id="28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9" r:id="rId34"/>
    <p:sldId id="284" r:id="rId35"/>
    <p:sldId id="322" r:id="rId36"/>
    <p:sldId id="303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300" r:id="rId45"/>
    <p:sldId id="301" r:id="rId46"/>
    <p:sldId id="265" r:id="rId47"/>
    <p:sldId id="266" r:id="rId48"/>
    <p:sldId id="267" r:id="rId49"/>
    <p:sldId id="302" r:id="rId50"/>
    <p:sldId id="258" r:id="rId5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3682" autoAdjust="0"/>
  </p:normalViewPr>
  <p:slideViewPr>
    <p:cSldViewPr>
      <p:cViewPr>
        <p:scale>
          <a:sx n="100" d="100"/>
          <a:sy n="100" d="100"/>
        </p:scale>
        <p:origin x="-5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3F3AAC0-E3A3-42B4-929A-39DB5E4E9ACB}" type="datetimeFigureOut">
              <a:rPr lang="ru-RU"/>
              <a:pPr>
                <a:defRPr/>
              </a:pPr>
              <a:t>16.06.2016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1D75657-61C8-47F5-8227-CDDE4FE4E6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0F1860-4B88-45A9-AAB4-794E34C0460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6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0D4B86-3C5B-424B-9E08-E925D762A7D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00FC6-DC3A-413D-95A2-393F1FA0BF91}" type="datetimeFigureOut">
              <a:rPr lang="ru-RU"/>
              <a:pPr>
                <a:defRPr/>
              </a:pPr>
              <a:t>16.06.2016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A9F6E-E47B-4B6C-94E1-5496A47BA7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50A71-950D-4CB3-B523-1D884D2150A0}" type="datetimeFigureOut">
              <a:rPr lang="ru-RU"/>
              <a:pPr>
                <a:defRPr/>
              </a:pPr>
              <a:t>16.06.2016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6E376-34FA-4F03-B5BE-35C7C0BF76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D8996-3A18-4A02-A83C-1AA5FD6D97FF}" type="datetimeFigureOut">
              <a:rPr lang="ru-RU"/>
              <a:pPr>
                <a:defRPr/>
              </a:pPr>
              <a:t>16.06.2016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090CF-6990-4824-9B55-58AC2AEA5D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D65525-4C04-4E45-B577-8BB13A72BC0E}" type="datetimeFigureOut">
              <a:rPr lang="ru-RU"/>
              <a:pPr>
                <a:defRPr/>
              </a:pPr>
              <a:t>16.06.2016</a:t>
            </a:fld>
            <a:endParaRPr lang="ru-RU" dirty="0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93F5CD-3ABD-4D0C-9AF8-D18F85EDB1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611F0-9E41-4260-8E54-A6074E32F70C}" type="datetimeFigureOut">
              <a:rPr lang="ru-RU"/>
              <a:pPr>
                <a:defRPr/>
              </a:pPr>
              <a:t>16.06.2016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9CCB2-B98A-4877-8CCF-F7D9F7D0AE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DBD4A6-6A29-4231-B140-EFC00AD664F5}" type="datetimeFigureOut">
              <a:rPr lang="ru-RU"/>
              <a:pPr>
                <a:defRPr/>
              </a:pPr>
              <a:t>16.06.2016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09E304-558E-40BC-AE1C-9B7505F5AC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E1A5B-E39A-41D7-B642-6D6DD410F9CC}" type="datetimeFigureOut">
              <a:rPr lang="ru-RU"/>
              <a:pPr>
                <a:defRPr/>
              </a:pPr>
              <a:t>16.06.2016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AD459-9193-4908-8F2A-1C62F37ECD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349256-63E8-4283-AAE9-60E7AA30BAC8}" type="datetimeFigureOut">
              <a:rPr lang="ru-RU"/>
              <a:pPr>
                <a:defRPr/>
              </a:pPr>
              <a:t>16.06.2016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09B3C2-432D-42DF-AF74-6D1887E98A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096B9-3665-465D-AEBF-D8EC98712CF3}" type="datetimeFigureOut">
              <a:rPr lang="ru-RU"/>
              <a:pPr>
                <a:defRPr/>
              </a:pPr>
              <a:t>16.06.2016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3490E-E7B3-427C-BCE0-3CA118B0B7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D0A1DC-B871-4EFE-8BB8-F1AEF883A242}" type="datetimeFigureOut">
              <a:rPr lang="ru-RU"/>
              <a:pPr>
                <a:defRPr/>
              </a:pPr>
              <a:t>16.06.2016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C33B0C-0087-4736-9503-D5203FA6AF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E0A8BB-71AA-44CD-BC99-CF2555B1BA2B}" type="datetimeFigureOut">
              <a:rPr lang="ru-RU"/>
              <a:pPr>
                <a:defRPr/>
              </a:pPr>
              <a:t>16.06.2016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5306C7-5F9B-4F03-A8A8-6976A55529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9463B-7C9F-4415-B926-89F00B85F1BC}" type="datetimeFigureOut">
              <a:rPr lang="ru-RU"/>
              <a:pPr>
                <a:defRPr/>
              </a:pPr>
              <a:t>16.06.2016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8A363-8B49-4E38-A50D-27EAEA761A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34BE88-8FAF-46BA-A542-F68C5D0C7992}" type="datetimeFigureOut">
              <a:rPr lang="ru-RU"/>
              <a:pPr>
                <a:defRPr/>
              </a:pPr>
              <a:t>16.06.2016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428743-4BF2-47A3-A105-CAC8EB4871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10B62-BF90-4FC3-996D-BCB3E9D7F0A0}" type="datetimeFigureOut">
              <a:rPr lang="ru-RU"/>
              <a:pPr>
                <a:defRPr/>
              </a:pPr>
              <a:t>16.06.2016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794A0-A471-4BE6-9985-A7E0BC3829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435CE-9EFE-4CD3-BFC4-E8082053A98F}" type="datetimeFigureOut">
              <a:rPr lang="ru-RU"/>
              <a:pPr>
                <a:defRPr/>
              </a:pPr>
              <a:t>16.06.2016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FA144-EE91-432E-A4C5-C905AB85B9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8031E-CCA5-47C3-9912-0F93595E70C8}" type="datetimeFigureOut">
              <a:rPr lang="ru-RU"/>
              <a:pPr>
                <a:defRPr/>
              </a:pPr>
              <a:t>16.06.2016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F4D94-190B-4EC4-9201-2705A21CCD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76700-2F3A-4F41-BD3F-A91D00BC2919}" type="datetimeFigureOut">
              <a:rPr lang="ru-RU"/>
              <a:pPr>
                <a:defRPr/>
              </a:pPr>
              <a:t>16.06.2016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70FAD-38BC-4FD4-B1A1-F5E887BB1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6E0CB-B821-4778-B75B-462036233641}" type="datetimeFigureOut">
              <a:rPr lang="ru-RU"/>
              <a:pPr>
                <a:defRPr/>
              </a:pPr>
              <a:t>16.06.2016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38220-085E-4CB9-89D1-1AE3F1249E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301FC-7445-4EBC-BA51-020DB9CDBD4E}" type="datetimeFigureOut">
              <a:rPr lang="ru-RU"/>
              <a:pPr>
                <a:defRPr/>
              </a:pPr>
              <a:t>16.06.2016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1324A-9BCE-4E3A-B4C8-315E98BEF4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85838-66DA-48AE-970A-D60B7C04FF8C}" type="datetimeFigureOut">
              <a:rPr lang="ru-RU"/>
              <a:pPr>
                <a:defRPr/>
              </a:pPr>
              <a:t>16.06.2016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FECD9-BE4E-42A0-A55F-ED191EBD26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D59F8-B8DE-47C6-BEB5-B07CEE5094FF}" type="datetimeFigureOut">
              <a:rPr lang="ru-RU"/>
              <a:pPr>
                <a:defRPr/>
              </a:pPr>
              <a:t>16.06.2016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9497B-1057-4D0E-8B68-B4028D334D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444FE-A135-4ACC-AEA9-1293BCF1937E}" type="datetimeFigureOut">
              <a:rPr lang="ru-RU"/>
              <a:pPr>
                <a:defRPr/>
              </a:pPr>
              <a:t>16.06.2016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46DE6-D7E3-4ACF-B302-A6E626116B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8F78D1-C208-4C30-9896-E2B1809650B3}" type="datetimeFigureOut">
              <a:rPr lang="ru-RU"/>
              <a:pPr>
                <a:defRPr/>
              </a:pPr>
              <a:t>16.06.2016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1BF5F9-D514-48CA-90EB-4006B584D9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9" r:id="rId1"/>
    <p:sldLayoutId id="2147483808" r:id="rId2"/>
    <p:sldLayoutId id="2147483807" r:id="rId3"/>
    <p:sldLayoutId id="2147483806" r:id="rId4"/>
    <p:sldLayoutId id="2147483805" r:id="rId5"/>
    <p:sldLayoutId id="2147483804" r:id="rId6"/>
    <p:sldLayoutId id="2147483803" r:id="rId7"/>
    <p:sldLayoutId id="2147483802" r:id="rId8"/>
    <p:sldLayoutId id="2147483815" r:id="rId9"/>
    <p:sldLayoutId id="2147483801" r:id="rId10"/>
    <p:sldLayoutId id="214748380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21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4EFB00F-2599-4680-81FC-A7FA8F9D0C11}" type="datetimeFigureOut">
              <a:rPr lang="ru-RU"/>
              <a:pPr>
                <a:defRPr/>
              </a:pPr>
              <a:t>16.06.2016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EFB3A38-B0D4-4B7F-842C-26B544228A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4" r:id="rId2"/>
    <p:sldLayoutId id="2147483817" r:id="rId3"/>
    <p:sldLayoutId id="2147483813" r:id="rId4"/>
    <p:sldLayoutId id="2147483818" r:id="rId5"/>
    <p:sldLayoutId id="2147483812" r:id="rId6"/>
    <p:sldLayoutId id="2147483819" r:id="rId7"/>
    <p:sldLayoutId id="2147483820" r:id="rId8"/>
    <p:sldLayoutId id="2147483821" r:id="rId9"/>
    <p:sldLayoutId id="2147483811" r:id="rId10"/>
    <p:sldLayoutId id="214748381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11" Type="http://schemas.openxmlformats.org/officeDocument/2006/relationships/image" Target="../media/image17.jpeg"/><Relationship Id="rId5" Type="http://schemas.openxmlformats.org/officeDocument/2006/relationships/image" Target="../media/image12.jpeg"/><Relationship Id="rId10" Type="http://schemas.openxmlformats.org/officeDocument/2006/relationships/image" Target="http://im1-tub-ua.yandex.net/i?id=33341172-15-72&amp;n=21" TargetMode="External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http://im1-tub-ua.yandex.net/i?id=431724122-64-72&amp;n=21" TargetMode="Externa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http://im1-tub-ua.yandex.net/i?id=33341172-15-72&amp;n=21" TargetMode="Externa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http://im1-tub-ua.yandex.net/i?id=431724122-64-72&amp;n=21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10rvwtcBbI&amp;feature=youtu.b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6;&#1072;&#1073;&#1086;&#1095;&#1080;&#1081;%20&#1089;&#1090;&#1086;&#1083;\&#1052;&#1091;&#1078;&#1077;&#1089;&#1090;&#1074;&#1086;.mp3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b="1" dirty="0" smtClean="0">
                <a:latin typeface="+mn-lt"/>
              </a:rPr>
              <a:t>Тема</a:t>
            </a: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b="1" smtClean="0"/>
              <a:t>  Ты один мне поддержка и опора, </a:t>
            </a:r>
          </a:p>
          <a:p>
            <a:pPr algn="ctr">
              <a:buFont typeface="Wingdings 2" pitchFamily="18" charset="2"/>
              <a:buNone/>
            </a:pPr>
            <a:r>
              <a:rPr lang="ru-RU" b="1" smtClean="0"/>
              <a:t>о великий, могучий, правдивый </a:t>
            </a:r>
          </a:p>
          <a:p>
            <a:pPr algn="ctr">
              <a:buFont typeface="Wingdings 2" pitchFamily="18" charset="2"/>
              <a:buNone/>
            </a:pPr>
            <a:r>
              <a:rPr lang="ru-RU" b="1" smtClean="0"/>
              <a:t>и свободный русский язык!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r>
              <a:rPr lang="ru-RU" b="1" smtClean="0"/>
              <a:t>Цель: </a:t>
            </a:r>
          </a:p>
          <a:p>
            <a:pPr>
              <a:buFont typeface="Wingdings 2" pitchFamily="18" charset="2"/>
              <a:buNone/>
            </a:pPr>
            <a:r>
              <a:rPr lang="ru-RU" b="1" smtClean="0"/>
              <a:t>    углубить и обобщить знания о русском языке и его значении в жизни человека.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Содержимое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199062"/>
          </a:xfrm>
        </p:spPr>
        <p:txBody>
          <a:bodyPr/>
          <a:lstStyle/>
          <a:p>
            <a:r>
              <a:rPr lang="ru-RU" b="1" smtClean="0"/>
              <a:t>Наш родной русский язык принадлежит к славянской группе  языков индоевропейской семьи.</a:t>
            </a:r>
            <a:endParaRPr lang="ru-RU" smtClean="0"/>
          </a:p>
          <a:p>
            <a:r>
              <a:rPr lang="ru-RU" b="1" smtClean="0"/>
              <a:t>Среди славянских языков русский ближе всего к украинскому и белорусскому. Эти три языка образуют восточнославянскую подгруппу.  Восточнославянские языки восходят к общему для них предку  - древнерусскому языку. Это язык древних восточных славян. Восточные славяне, создав самостоятельное государство – Киевскую Русь, образовали единую древнерусскую народность. </a:t>
            </a:r>
            <a:endParaRPr lang="ru-RU" smtClean="0"/>
          </a:p>
          <a:p>
            <a:pPr>
              <a:buFontTx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latin typeface="+mn-lt"/>
              </a:rPr>
              <a:t>Допишите предложения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624387"/>
          </a:xfrm>
        </p:spPr>
        <p:txBody>
          <a:bodyPr>
            <a:normAutofit fontScale="5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600" b="1" i="1" dirty="0" smtClean="0"/>
              <a:t>Появление славянской письменности – заслуга греческих монахов  _____________________________________, которые создали азбуку.</a:t>
            </a:r>
            <a:endParaRPr lang="ru-RU" sz="3600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dirty="0" smtClean="0"/>
              <a:t> 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600" b="1" i="1" dirty="0" smtClean="0"/>
              <a:t>Русский язык ближе всего к _________________________________. Эти три языка образуют ___________________________________ подгруппу.</a:t>
            </a:r>
            <a:endParaRPr lang="ru-RU" sz="3600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dirty="0" smtClean="0"/>
              <a:t> 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600" b="1" i="1" dirty="0" smtClean="0"/>
              <a:t>Эти  языки восходят к общему для них предку- ______________________________________________ языку.</a:t>
            </a:r>
            <a:endParaRPr lang="ru-RU" sz="3600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dirty="0" smtClean="0"/>
              <a:t> 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600" b="1" dirty="0" smtClean="0"/>
              <a:t>Группа ____________________________языков, индоевропейской семьи.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441450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800" b="1" dirty="0" smtClean="0">
                <a:latin typeface="+mn-lt"/>
              </a:rPr>
              <a:t>Кто соединил литературный русский язык предшествующих эпох с общенародным разговорным языком?</a:t>
            </a:r>
            <a:endParaRPr lang="ru-RU" sz="2800" b="1" dirty="0">
              <a:latin typeface="+mn-lt"/>
            </a:endParaRPr>
          </a:p>
        </p:txBody>
      </p:sp>
      <p:sp>
        <p:nvSpPr>
          <p:cNvPr id="37890" name="Содержимое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7592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200" b="1" smtClean="0"/>
              <a:t>  Сегодня мы часто утверждаем, что русский язык – это язык </a:t>
            </a:r>
          </a:p>
          <a:p>
            <a:pPr>
              <a:buFont typeface="Wingdings 2" pitchFamily="18" charset="2"/>
              <a:buNone/>
            </a:pPr>
            <a:r>
              <a:rPr lang="ru-RU" sz="3200" b="1" smtClean="0"/>
              <a:t>   Ф.М. Достоевского  и  Л.Н. Толстого, Н.В. Гоголя  и  М.Ю. Лермонтова, </a:t>
            </a:r>
          </a:p>
          <a:p>
            <a:pPr>
              <a:buFont typeface="Wingdings 2" pitchFamily="18" charset="2"/>
              <a:buNone/>
            </a:pPr>
            <a:r>
              <a:rPr lang="ru-RU" sz="3200" b="1" smtClean="0"/>
              <a:t>   Н.А. Островского  и  А.П. Чехова.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smtClean="0">
                <a:latin typeface="+mn-lt"/>
              </a:rPr>
              <a:t>Александр Сергеевич Пушкин (1799-1837)</a:t>
            </a:r>
            <a:endParaRPr lang="ru-RU" dirty="0">
              <a:latin typeface="+mn-lt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2060575"/>
            <a:ext cx="5689600" cy="46815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latin typeface="+mn-lt"/>
              </a:rPr>
              <a:t>Александр Сергеевич Пушкин </a:t>
            </a:r>
            <a:endParaRPr lang="ru-RU" sz="40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/>
              <a:t>- создатель  современного русского литературного языка.</a:t>
            </a:r>
          </a:p>
          <a:p>
            <a:pPr marL="274320" indent="-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/>
              <a:t> </a:t>
            </a:r>
          </a:p>
          <a:p>
            <a:pPr marL="274320" indent="-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/>
              <a:t>   Язык пушкинской эпохи в своей основе сохранился до наших дней. Литературный язык объединяет живущие поколения, люди понимают друг друга, так как пользуются одними языковыми нормами.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b="1" i="1" dirty="0" smtClean="0">
                <a:solidFill>
                  <a:srgbClr val="000000"/>
                </a:solidFill>
              </a:rPr>
              <a:t/>
            </a:r>
            <a:br>
              <a:rPr lang="en-GB" b="1" i="1" dirty="0" smtClean="0">
                <a:solidFill>
                  <a:srgbClr val="000000"/>
                </a:solidFill>
              </a:rPr>
            </a:br>
            <a:r>
              <a:rPr lang="ru-RU" sz="5400" b="1" dirty="0" smtClean="0">
                <a:latin typeface="+mn-lt"/>
              </a:rPr>
              <a:t>Владимир Иванович Даль(1801-1872)</a:t>
            </a:r>
            <a:endParaRPr lang="ru-RU" sz="4400" dirty="0">
              <a:latin typeface="+mn-lt"/>
            </a:endParaRPr>
          </a:p>
        </p:txBody>
      </p:sp>
      <p:pic>
        <p:nvPicPr>
          <p:cNvPr id="40962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916113"/>
            <a:ext cx="3379787" cy="4392612"/>
          </a:xfrm>
        </p:spPr>
      </p:pic>
      <p:pic>
        <p:nvPicPr>
          <p:cNvPr id="40963" name="Picture 2" descr="C:\Documents and Settings\Администратор\Рабочий стол\Русский язык\В.ДАЛЬ\Словарь живаго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1916113"/>
            <a:ext cx="3455988" cy="439261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 smtClean="0">
                <a:latin typeface="+mn-lt"/>
              </a:rPr>
              <a:t>Сергей Иванович Ожегов (1900-1964)</a:t>
            </a:r>
            <a:endParaRPr lang="ru-RU" dirty="0">
              <a:latin typeface="+mn-lt"/>
            </a:endParaRPr>
          </a:p>
        </p:txBody>
      </p:sp>
      <p:pic>
        <p:nvPicPr>
          <p:cNvPr id="41986" name="Picture 3" descr="C:\Documents and Settings\Администратор\Рабочий стол\сл ожегов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49850" y="1920875"/>
            <a:ext cx="3035300" cy="4433888"/>
          </a:xfrm>
        </p:spPr>
      </p:pic>
      <p:pic>
        <p:nvPicPr>
          <p:cNvPr id="41987" name="Picture 2" descr="C:\Documents and Settings\Администратор\Рабочий стол\портрет ожегов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95338" y="1920875"/>
            <a:ext cx="3362325" cy="443388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928688"/>
            <a:ext cx="8229600" cy="12144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>
                <a:latin typeface="+mn-lt"/>
              </a:rPr>
              <a:t>Насколько ценен наш язык?</a:t>
            </a:r>
            <a:br>
              <a:rPr lang="ru-RU" sz="4400" dirty="0" smtClean="0">
                <a:latin typeface="+mn-lt"/>
              </a:rPr>
            </a:br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695825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200" b="1" dirty="0" smtClean="0"/>
              <a:t>Он нас объединяет, помогает нам понимать друг друга.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200" b="1" dirty="0" smtClean="0"/>
              <a:t> Помогает нам выразить самые важные мысли и самые тонкие чувства.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200" b="1" dirty="0" smtClean="0"/>
              <a:t> В светлых, прозрачных глубинах народного языка отражается не одна природа России, но и вся история духовной жизни.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200" b="1" dirty="0" smtClean="0"/>
              <a:t> Надо постараться сохранить красоту и неповторимое богатство русской речи, о которых не раз говорили классики нашей литературы.  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3" descr="C:\Documents and Settings\Иятта\Рабочий стол\ЭТО СРОЧНО\Новая папка\755ad610193c.png"/>
          <p:cNvPicPr>
            <a:picLocks noChangeAspect="1" noChangeArrowheads="1"/>
          </p:cNvPicPr>
          <p:nvPr/>
        </p:nvPicPr>
        <p:blipFill>
          <a:blip r:embed="rId3">
            <a:lum bright="-20000" contrast="20000"/>
          </a:blip>
          <a:srcRect/>
          <a:stretch>
            <a:fillRect/>
          </a:stretch>
        </p:blipFill>
        <p:spPr bwMode="auto">
          <a:xfrm>
            <a:off x="5357813" y="2924175"/>
            <a:ext cx="3786187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Прямоугольник 10"/>
          <p:cNvSpPr>
            <a:spLocks noChangeArrowheads="1"/>
          </p:cNvSpPr>
          <p:nvPr/>
        </p:nvSpPr>
        <p:spPr bwMode="auto">
          <a:xfrm>
            <a:off x="736600" y="404813"/>
            <a:ext cx="6643688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uk-UA" sz="4800" b="1">
                <a:solidFill>
                  <a:srgbClr val="C00000"/>
                </a:solidFill>
                <a:latin typeface="Gill Sans MT" pitchFamily="34" charset="0"/>
              </a:rPr>
              <a:t>          </a:t>
            </a:r>
            <a:r>
              <a:rPr lang="ru-RU" altLang="uk-UA" sz="3600" b="1">
                <a:solidFill>
                  <a:srgbClr val="FF0000"/>
                </a:solidFill>
                <a:latin typeface="Corbel" pitchFamily="34" charset="0"/>
              </a:rPr>
              <a:t>Классики </a:t>
            </a:r>
          </a:p>
          <a:p>
            <a:pPr algn="ctr"/>
            <a:r>
              <a:rPr lang="ru-RU" altLang="uk-UA" sz="3600" b="1">
                <a:solidFill>
                  <a:srgbClr val="FF0000"/>
                </a:solidFill>
                <a:latin typeface="Corbel" pitchFamily="34" charset="0"/>
              </a:rPr>
              <a:t>русской </a:t>
            </a:r>
          </a:p>
          <a:p>
            <a:pPr algn="ctr"/>
            <a:r>
              <a:rPr lang="ru-RU" altLang="uk-UA" sz="3600" b="1">
                <a:solidFill>
                  <a:srgbClr val="FF0000"/>
                </a:solidFill>
                <a:latin typeface="Corbel" pitchFamily="34" charset="0"/>
              </a:rPr>
              <a:t>литературы о</a:t>
            </a:r>
          </a:p>
          <a:p>
            <a:pPr algn="ctr"/>
            <a:endParaRPr lang="en-US" altLang="uk-UA" sz="800" b="1">
              <a:solidFill>
                <a:srgbClr val="FF0000"/>
              </a:solidFill>
              <a:latin typeface="Gill Sans MT" pitchFamily="34" charset="0"/>
            </a:endParaRPr>
          </a:p>
          <a:p>
            <a:pPr algn="ctr"/>
            <a:r>
              <a:rPr lang="ru-RU" altLang="uk-UA" sz="3600" b="1">
                <a:solidFill>
                  <a:srgbClr val="FF0000"/>
                </a:solidFill>
                <a:latin typeface="Corbel" pitchFamily="34" charset="0"/>
              </a:rPr>
              <a:t> родном языке</a:t>
            </a:r>
          </a:p>
        </p:txBody>
      </p:sp>
      <p:pic>
        <p:nvPicPr>
          <p:cNvPr id="44035" name="Picture 5" descr="http://im1-tub-ua.yandex.net/i?id=145542120-60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404813"/>
            <a:ext cx="1801812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21" descr="http://im6-tub-ua.yandex.net/i?id=180281681-14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9550" y="5013325"/>
            <a:ext cx="1303338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23" descr="http://im1-tub-ua.yandex.net/i?id=15813688-10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2275" y="5013325"/>
            <a:ext cx="1150938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25" descr="http://im3-tub-ua.yandex.net/i?id=305082690-30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9475" y="3141663"/>
            <a:ext cx="1223963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2" descr="i?id=625036247-41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32138" y="5013325"/>
            <a:ext cx="12954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5" descr="http://im1-tub-ua.yandex.net/i?id=33341172-15-72&amp;n=21"/>
          <p:cNvPicPr>
            <a:picLocks noChangeAspect="1" noChangeArrowheads="1"/>
          </p:cNvPicPr>
          <p:nvPr/>
        </p:nvPicPr>
        <p:blipFill>
          <a:blip r:embed="rId9" r:link="rId10"/>
          <a:srcRect/>
          <a:stretch>
            <a:fillRect/>
          </a:stretch>
        </p:blipFill>
        <p:spPr bwMode="auto">
          <a:xfrm>
            <a:off x="4787900" y="3141663"/>
            <a:ext cx="122396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2" descr="i?id=573021333-28-72&amp;n=2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88125" y="620713"/>
            <a:ext cx="18002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3" descr="C:\Documents and Settings\Иятта\Рабочий стол\ЭТО СРОЧНО\Новая папка\755ad610193c.png"/>
          <p:cNvPicPr>
            <a:picLocks noChangeAspect="1" noChangeArrowheads="1"/>
          </p:cNvPicPr>
          <p:nvPr/>
        </p:nvPicPr>
        <p:blipFill>
          <a:blip r:embed="rId2">
            <a:lum bright="-20000" contrast="20000"/>
          </a:blip>
          <a:srcRect/>
          <a:stretch>
            <a:fillRect/>
          </a:stretch>
        </p:blipFill>
        <p:spPr bwMode="auto">
          <a:xfrm>
            <a:off x="5357813" y="3000375"/>
            <a:ext cx="3786187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Прямоугольник 9"/>
          <p:cNvSpPr>
            <a:spLocks noChangeArrowheads="1"/>
          </p:cNvSpPr>
          <p:nvPr/>
        </p:nvSpPr>
        <p:spPr bwMode="auto">
          <a:xfrm>
            <a:off x="857250" y="1700213"/>
            <a:ext cx="50831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uk-UA" sz="2400" b="1" i="1">
                <a:solidFill>
                  <a:srgbClr val="000000"/>
                </a:solidFill>
                <a:latin typeface="Corbel" pitchFamily="34" charset="0"/>
              </a:rPr>
              <a:t>Русский язык — один из богатейших языков мира. </a:t>
            </a:r>
            <a:br>
              <a:rPr lang="ru-RU" altLang="uk-UA" sz="2400" b="1" i="1">
                <a:solidFill>
                  <a:srgbClr val="000000"/>
                </a:solidFill>
                <a:latin typeface="Corbel" pitchFamily="34" charset="0"/>
              </a:rPr>
            </a:br>
            <a:r>
              <a:rPr lang="ru-RU" altLang="uk-UA" sz="2400" b="1" i="1">
                <a:solidFill>
                  <a:srgbClr val="000000"/>
                </a:solidFill>
                <a:latin typeface="Corbel" pitchFamily="34" charset="0"/>
              </a:rPr>
              <a:t>Кому, как не классикам нашей литературы, об этом знать!</a:t>
            </a:r>
            <a:endParaRPr lang="ru-RU" altLang="uk-UA" sz="2400" b="1">
              <a:solidFill>
                <a:srgbClr val="000000"/>
              </a:solidFill>
              <a:latin typeface="Corbel" pitchFamily="34" charset="0"/>
            </a:endParaRPr>
          </a:p>
          <a:p>
            <a:r>
              <a:rPr lang="ru-RU" altLang="uk-UA" sz="2400" b="1" i="1">
                <a:solidFill>
                  <a:srgbClr val="000000"/>
                </a:solidFill>
                <a:latin typeface="Corbel" pitchFamily="34" charset="0"/>
              </a:rPr>
              <a:t> По этому поводу ими высказано и написано немало размышлений о ценности, самодостаточности и богатстве русского языка.</a:t>
            </a:r>
            <a:endParaRPr lang="ru-RU" altLang="uk-UA" sz="2400" b="1">
              <a:solidFill>
                <a:srgbClr val="000000"/>
              </a:solidFill>
              <a:latin typeface="Corbel" pitchFamily="34" charset="0"/>
            </a:endParaRPr>
          </a:p>
        </p:txBody>
      </p:sp>
      <p:sp>
        <p:nvSpPr>
          <p:cNvPr id="46083" name="Прямоугольник 10"/>
          <p:cNvSpPr>
            <a:spLocks noChangeArrowheads="1"/>
          </p:cNvSpPr>
          <p:nvPr/>
        </p:nvSpPr>
        <p:spPr bwMode="auto">
          <a:xfrm>
            <a:off x="785813" y="857250"/>
            <a:ext cx="63071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uk-UA" sz="3600" b="1">
                <a:solidFill>
                  <a:srgbClr val="C00000"/>
                </a:solidFill>
                <a:latin typeface="Corbel" pitchFamily="34" charset="0"/>
              </a:rPr>
              <a:t>  РОДНОЙ ЯЗЫК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Задачи: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- познакомить  обучающихся  со  значением родного языка в жизни общества;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-познакомить с многообразием и богатством русского языка;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- расширить знания обучающихся о лексике русского языка;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-прививать   интерес  к знанию  языка;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- формировать  патриотизм через изучение культурного наследия народа;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- развивать   речь, память, мышление, интеллектуальные  способности  учащихся;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- воспитать любовь к русскому языку, воспитывать чувство гордости за наш могучий язык.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3" descr="C:\Documents and Settings\Иятта\Рабочий стол\ЭТО СРОЧНО\Новая папка\755ad610193c.png"/>
          <p:cNvPicPr>
            <a:picLocks noChangeAspect="1" noChangeArrowheads="1"/>
          </p:cNvPicPr>
          <p:nvPr/>
        </p:nvPicPr>
        <p:blipFill>
          <a:blip r:embed="rId2">
            <a:lum bright="-20000" contrast="20000"/>
          </a:blip>
          <a:srcRect/>
          <a:stretch>
            <a:fillRect/>
          </a:stretch>
        </p:blipFill>
        <p:spPr bwMode="auto">
          <a:xfrm>
            <a:off x="5357813" y="3000375"/>
            <a:ext cx="3786187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Прямоугольник 5"/>
          <p:cNvSpPr>
            <a:spLocks noChangeArrowheads="1"/>
          </p:cNvSpPr>
          <p:nvPr/>
        </p:nvSpPr>
        <p:spPr bwMode="auto">
          <a:xfrm>
            <a:off x="323850" y="692150"/>
            <a:ext cx="67691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uk-UA" sz="3600" b="1" i="1">
                <a:solidFill>
                  <a:srgbClr val="000000"/>
                </a:solidFill>
                <a:latin typeface="Corbel" pitchFamily="34" charset="0"/>
              </a:rPr>
              <a:t>Истинная любовь к своей стране немыслима без любви к своему языку.</a:t>
            </a:r>
            <a:br>
              <a:rPr lang="ru-RU" altLang="uk-UA" sz="3600" b="1" i="1">
                <a:solidFill>
                  <a:srgbClr val="000000"/>
                </a:solidFill>
                <a:latin typeface="Corbel" pitchFamily="34" charset="0"/>
              </a:rPr>
            </a:br>
            <a:r>
              <a:rPr lang="ru-RU" altLang="uk-UA" sz="3600" b="1" i="1">
                <a:solidFill>
                  <a:srgbClr val="002060"/>
                </a:solidFill>
                <a:latin typeface="Corbel" pitchFamily="34" charset="0"/>
              </a:rPr>
              <a:t>                    К.Г. Паустовский </a:t>
            </a:r>
            <a:r>
              <a:rPr lang="ru-RU" altLang="uk-UA" sz="3600">
                <a:solidFill>
                  <a:srgbClr val="002060"/>
                </a:solidFill>
                <a:latin typeface="Corbel" pitchFamily="34" charset="0"/>
              </a:rPr>
              <a:t/>
            </a:r>
            <a:br>
              <a:rPr lang="ru-RU" altLang="uk-UA" sz="3600">
                <a:solidFill>
                  <a:srgbClr val="002060"/>
                </a:solidFill>
                <a:latin typeface="Corbel" pitchFamily="34" charset="0"/>
              </a:rPr>
            </a:br>
            <a:endParaRPr lang="ru-RU" altLang="uk-UA" sz="3600">
              <a:solidFill>
                <a:srgbClr val="002060"/>
              </a:solidFill>
              <a:latin typeface="Corbel" pitchFamily="34" charset="0"/>
            </a:endParaRPr>
          </a:p>
          <a:p>
            <a:r>
              <a:rPr lang="ru-RU" altLang="uk-UA" sz="2800">
                <a:solidFill>
                  <a:srgbClr val="002060"/>
                </a:solidFill>
                <a:latin typeface="Corbel" pitchFamily="34" charset="0"/>
              </a:rPr>
              <a:t> </a:t>
            </a:r>
          </a:p>
        </p:txBody>
      </p:sp>
      <p:pic>
        <p:nvPicPr>
          <p:cNvPr id="47107" name="Picture 2" descr="i?id=385559010-45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3716338"/>
            <a:ext cx="21590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3" descr="C:\Documents and Settings\Иятта\Рабочий стол\ЭТО СРОЧНО\Новая папка\755ad610193c.png"/>
          <p:cNvPicPr>
            <a:picLocks noChangeAspect="1" noChangeArrowheads="1"/>
          </p:cNvPicPr>
          <p:nvPr/>
        </p:nvPicPr>
        <p:blipFill>
          <a:blip r:embed="rId2">
            <a:lum bright="-20000" contrast="20000"/>
          </a:blip>
          <a:srcRect/>
          <a:stretch>
            <a:fillRect/>
          </a:stretch>
        </p:blipFill>
        <p:spPr bwMode="auto">
          <a:xfrm>
            <a:off x="5357813" y="3068638"/>
            <a:ext cx="3786187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Прямоугольник 5"/>
          <p:cNvSpPr>
            <a:spLocks noChangeArrowheads="1"/>
          </p:cNvSpPr>
          <p:nvPr/>
        </p:nvSpPr>
        <p:spPr bwMode="auto">
          <a:xfrm>
            <a:off x="250825" y="404813"/>
            <a:ext cx="6408738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uk-UA" sz="2800">
              <a:latin typeface="Corbel" pitchFamily="34" charset="0"/>
            </a:endParaRPr>
          </a:p>
          <a:p>
            <a:r>
              <a:rPr lang="ru-RU" altLang="uk-UA" sz="2800" b="1" i="1">
                <a:solidFill>
                  <a:srgbClr val="000000"/>
                </a:solidFill>
                <a:latin typeface="Corbel" pitchFamily="34" charset="0"/>
              </a:rPr>
              <a:t>Величайшее богатство народа – его язык! Тысячелетиями накапливаются и вечно живут в слове несметные сокровища человеческой мысли и опыта. </a:t>
            </a:r>
          </a:p>
          <a:p>
            <a:r>
              <a:rPr lang="ru-RU" altLang="uk-UA" sz="2800" b="1" i="1">
                <a:solidFill>
                  <a:srgbClr val="000000"/>
                </a:solidFill>
                <a:latin typeface="Corbel" pitchFamily="34" charset="0"/>
              </a:rPr>
              <a:t>                                      </a:t>
            </a:r>
            <a:r>
              <a:rPr lang="ru-RU" altLang="uk-UA" sz="2800" b="1" i="1">
                <a:solidFill>
                  <a:srgbClr val="002060"/>
                </a:solidFill>
                <a:latin typeface="Corbel" pitchFamily="34" charset="0"/>
              </a:rPr>
              <a:t>М.А. Шолохов </a:t>
            </a:r>
            <a:endParaRPr lang="ru-RU" altLang="uk-UA" sz="2800" b="1" i="1">
              <a:solidFill>
                <a:srgbClr val="000000"/>
              </a:solidFill>
              <a:latin typeface="Corbel" pitchFamily="34" charset="0"/>
            </a:endParaRPr>
          </a:p>
          <a:p>
            <a:endParaRPr lang="ru-RU" altLang="uk-UA" sz="2800">
              <a:solidFill>
                <a:srgbClr val="000000"/>
              </a:solidFill>
              <a:latin typeface="Corbel" pitchFamily="34" charset="0"/>
            </a:endParaRPr>
          </a:p>
          <a:p>
            <a:endParaRPr lang="ru-RU" altLang="uk-UA" sz="2800">
              <a:solidFill>
                <a:srgbClr val="000000"/>
              </a:solidFill>
              <a:latin typeface="Corbel" pitchFamily="34" charset="0"/>
            </a:endParaRPr>
          </a:p>
          <a:p>
            <a:r>
              <a:rPr lang="ru-RU" altLang="uk-UA" sz="2800">
                <a:solidFill>
                  <a:srgbClr val="000000"/>
                </a:solidFill>
                <a:latin typeface="Corbel" pitchFamily="34" charset="0"/>
              </a:rPr>
              <a:t/>
            </a:r>
            <a:br>
              <a:rPr lang="ru-RU" altLang="uk-UA" sz="2800">
                <a:solidFill>
                  <a:srgbClr val="000000"/>
                </a:solidFill>
                <a:latin typeface="Corbel" pitchFamily="34" charset="0"/>
              </a:rPr>
            </a:br>
            <a:r>
              <a:rPr lang="ru-RU" altLang="uk-UA" sz="2800">
                <a:solidFill>
                  <a:srgbClr val="000000"/>
                </a:solidFill>
                <a:latin typeface="Corbel" pitchFamily="34" charset="0"/>
              </a:rPr>
              <a:t/>
            </a:r>
            <a:br>
              <a:rPr lang="ru-RU" altLang="uk-UA" sz="2800">
                <a:solidFill>
                  <a:srgbClr val="000000"/>
                </a:solidFill>
                <a:latin typeface="Corbel" pitchFamily="34" charset="0"/>
              </a:rPr>
            </a:br>
            <a:endParaRPr lang="ru-RU" altLang="uk-UA" sz="2800">
              <a:solidFill>
                <a:srgbClr val="002060"/>
              </a:solidFill>
              <a:latin typeface="Corbel" pitchFamily="34" charset="0"/>
            </a:endParaRPr>
          </a:p>
        </p:txBody>
      </p:sp>
      <p:pic>
        <p:nvPicPr>
          <p:cNvPr id="48131" name="Picture 2" descr="i?id=625036247-41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3429000"/>
            <a:ext cx="259238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3" descr="C:\Documents and Settings\Иятта\Рабочий стол\ЭТО СРОЧНО\Новая папка\755ad610193c.png"/>
          <p:cNvPicPr>
            <a:picLocks noChangeAspect="1" noChangeArrowheads="1"/>
          </p:cNvPicPr>
          <p:nvPr/>
        </p:nvPicPr>
        <p:blipFill>
          <a:blip r:embed="rId2">
            <a:lum bright="-20000" contrast="20000"/>
          </a:blip>
          <a:srcRect/>
          <a:stretch>
            <a:fillRect/>
          </a:stretch>
        </p:blipFill>
        <p:spPr bwMode="auto">
          <a:xfrm>
            <a:off x="5357813" y="3000375"/>
            <a:ext cx="3786187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5" descr="i?id=180273096-69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997200"/>
            <a:ext cx="230346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Прямоугольник 5"/>
          <p:cNvSpPr>
            <a:spLocks noChangeArrowheads="1"/>
          </p:cNvSpPr>
          <p:nvPr/>
        </p:nvSpPr>
        <p:spPr bwMode="auto">
          <a:xfrm>
            <a:off x="323850" y="692150"/>
            <a:ext cx="6408738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uk-UA" sz="2800" b="1" i="1">
                <a:solidFill>
                  <a:srgbClr val="000000"/>
                </a:solidFill>
                <a:latin typeface="Corbel" pitchFamily="34" charset="0"/>
              </a:rPr>
              <a:t>Язык, великолепный наш язык</a:t>
            </a:r>
            <a:br>
              <a:rPr lang="ru-RU" altLang="uk-UA" sz="2800" b="1" i="1">
                <a:solidFill>
                  <a:srgbClr val="000000"/>
                </a:solidFill>
                <a:latin typeface="Corbel" pitchFamily="34" charset="0"/>
              </a:rPr>
            </a:br>
            <a:r>
              <a:rPr lang="ru-RU" altLang="uk-UA" sz="2800" b="1" i="1">
                <a:solidFill>
                  <a:srgbClr val="000000"/>
                </a:solidFill>
                <a:latin typeface="Corbel" pitchFamily="34" charset="0"/>
              </a:rPr>
              <a:t>Речное и степное в нём раздолье,</a:t>
            </a:r>
            <a:br>
              <a:rPr lang="ru-RU" altLang="uk-UA" sz="2800" b="1" i="1">
                <a:solidFill>
                  <a:srgbClr val="000000"/>
                </a:solidFill>
                <a:latin typeface="Corbel" pitchFamily="34" charset="0"/>
              </a:rPr>
            </a:br>
            <a:r>
              <a:rPr lang="ru-RU" altLang="uk-UA" sz="2800" b="1" i="1">
                <a:solidFill>
                  <a:srgbClr val="000000"/>
                </a:solidFill>
                <a:latin typeface="Corbel" pitchFamily="34" charset="0"/>
              </a:rPr>
              <a:t>В нём клёкоты орла и волчий рык,</a:t>
            </a:r>
            <a:br>
              <a:rPr lang="ru-RU" altLang="uk-UA" sz="2800" b="1" i="1">
                <a:solidFill>
                  <a:srgbClr val="000000"/>
                </a:solidFill>
                <a:latin typeface="Corbel" pitchFamily="34" charset="0"/>
              </a:rPr>
            </a:br>
            <a:r>
              <a:rPr lang="ru-RU" altLang="uk-UA" sz="2800" b="1" i="1">
                <a:solidFill>
                  <a:srgbClr val="000000"/>
                </a:solidFill>
                <a:latin typeface="Corbel" pitchFamily="34" charset="0"/>
              </a:rPr>
              <a:t>Напев, и звон, и ладан богомолья. </a:t>
            </a:r>
            <a:br>
              <a:rPr lang="ru-RU" altLang="uk-UA" sz="2800" b="1" i="1">
                <a:solidFill>
                  <a:srgbClr val="000000"/>
                </a:solidFill>
                <a:latin typeface="Corbel" pitchFamily="34" charset="0"/>
              </a:rPr>
            </a:br>
            <a:r>
              <a:rPr lang="ru-RU" altLang="uk-UA" sz="2800" b="1" i="1">
                <a:solidFill>
                  <a:srgbClr val="000000"/>
                </a:solidFill>
                <a:latin typeface="Corbel" pitchFamily="34" charset="0"/>
              </a:rPr>
              <a:t>                                    </a:t>
            </a:r>
            <a:r>
              <a:rPr lang="ru-RU" altLang="uk-UA" sz="2800" b="1" i="1">
                <a:solidFill>
                  <a:srgbClr val="002060"/>
                </a:solidFill>
                <a:latin typeface="Corbel" pitchFamily="34" charset="0"/>
              </a:rPr>
              <a:t>К.Д. Бальмонт </a:t>
            </a:r>
          </a:p>
          <a:p>
            <a:r>
              <a:rPr lang="ru-RU" altLang="uk-UA" sz="2800">
                <a:solidFill>
                  <a:srgbClr val="002060"/>
                </a:solidFill>
                <a:latin typeface="Corbel" pitchFamily="34" charset="0"/>
              </a:rPr>
              <a:t>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3" descr="C:\Documents and Settings\Иятта\Рабочий стол\ЭТО СРОЧНО\Новая папка\свиток.gif"/>
          <p:cNvPicPr>
            <a:picLocks noChangeAspect="1" noChangeArrowheads="1"/>
          </p:cNvPicPr>
          <p:nvPr/>
        </p:nvPicPr>
        <p:blipFill>
          <a:blip r:embed="rId2">
            <a:lum bright="-30000" contrast="40000"/>
          </a:blip>
          <a:srcRect/>
          <a:stretch>
            <a:fillRect/>
          </a:stretch>
        </p:blipFill>
        <p:spPr bwMode="auto">
          <a:xfrm>
            <a:off x="5857875" y="3143250"/>
            <a:ext cx="3028950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2" descr="C:\Documents and Settings\Иятта\Рабочий стол\ЭТО СРОЧНО\Новая папка\чернильница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6715125" y="3357563"/>
            <a:ext cx="16192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5"/>
          <p:cNvSpPr>
            <a:spLocks noChangeArrowheads="1"/>
          </p:cNvSpPr>
          <p:nvPr/>
        </p:nvSpPr>
        <p:spPr bwMode="auto">
          <a:xfrm>
            <a:off x="323850" y="-2641600"/>
            <a:ext cx="7056438" cy="786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ru-RU" altLang="uk-UA" sz="1300">
              <a:solidFill>
                <a:srgbClr val="000000"/>
              </a:solidFill>
              <a:latin typeface="Corbel" pitchFamily="34" charset="0"/>
              <a:cs typeface="Times New Roman" pitchFamily="18" charset="0"/>
            </a:endParaRPr>
          </a:p>
          <a:p>
            <a:pPr algn="ctr" eaLnBrk="0" hangingPunct="0"/>
            <a:endParaRPr lang="ru-RU" altLang="uk-UA" sz="1300">
              <a:solidFill>
                <a:srgbClr val="000000"/>
              </a:solidFill>
              <a:latin typeface="Corbel" pitchFamily="34" charset="0"/>
              <a:cs typeface="Times New Roman" pitchFamily="18" charset="0"/>
            </a:endParaRPr>
          </a:p>
          <a:p>
            <a:pPr algn="ctr" eaLnBrk="0" hangingPunct="0"/>
            <a:endParaRPr lang="ru-RU" altLang="uk-UA" sz="1300">
              <a:solidFill>
                <a:srgbClr val="000000"/>
              </a:solidFill>
              <a:latin typeface="Corbel" pitchFamily="34" charset="0"/>
              <a:cs typeface="Times New Roman" pitchFamily="18" charset="0"/>
            </a:endParaRPr>
          </a:p>
          <a:p>
            <a:pPr algn="ctr" eaLnBrk="0" hangingPunct="0"/>
            <a:endParaRPr lang="ru-RU" altLang="uk-UA" sz="1300">
              <a:solidFill>
                <a:srgbClr val="000000"/>
              </a:solidFill>
              <a:latin typeface="Corbel" pitchFamily="34" charset="0"/>
              <a:cs typeface="Times New Roman" pitchFamily="18" charset="0"/>
            </a:endParaRPr>
          </a:p>
          <a:p>
            <a:pPr algn="ctr" eaLnBrk="0" hangingPunct="0"/>
            <a:endParaRPr lang="ru-RU" altLang="uk-UA" sz="1300">
              <a:solidFill>
                <a:srgbClr val="000000"/>
              </a:solidFill>
              <a:latin typeface="Corbel" pitchFamily="34" charset="0"/>
              <a:cs typeface="Times New Roman" pitchFamily="18" charset="0"/>
            </a:endParaRPr>
          </a:p>
          <a:p>
            <a:pPr algn="ctr" eaLnBrk="0" hangingPunct="0"/>
            <a:endParaRPr lang="ru-RU" altLang="uk-UA" sz="1300">
              <a:solidFill>
                <a:srgbClr val="000000"/>
              </a:solidFill>
              <a:latin typeface="Corbel" pitchFamily="34" charset="0"/>
              <a:cs typeface="Times New Roman" pitchFamily="18" charset="0"/>
            </a:endParaRPr>
          </a:p>
          <a:p>
            <a:pPr algn="ctr" eaLnBrk="0" hangingPunct="0"/>
            <a:endParaRPr lang="ru-RU" altLang="uk-UA" sz="1300">
              <a:solidFill>
                <a:srgbClr val="000000"/>
              </a:solidFill>
              <a:latin typeface="Corbel" pitchFamily="34" charset="0"/>
              <a:cs typeface="Times New Roman" pitchFamily="18" charset="0"/>
            </a:endParaRPr>
          </a:p>
          <a:p>
            <a:pPr algn="ctr" eaLnBrk="0" hangingPunct="0"/>
            <a:endParaRPr lang="ru-RU" altLang="uk-UA" sz="1300">
              <a:solidFill>
                <a:srgbClr val="000000"/>
              </a:solidFill>
              <a:latin typeface="Corbel" pitchFamily="34" charset="0"/>
              <a:cs typeface="Times New Roman" pitchFamily="18" charset="0"/>
            </a:endParaRPr>
          </a:p>
          <a:p>
            <a:pPr algn="ctr" eaLnBrk="0" hangingPunct="0"/>
            <a:endParaRPr lang="ru-RU" altLang="uk-UA" sz="1300">
              <a:solidFill>
                <a:srgbClr val="000000"/>
              </a:solidFill>
              <a:latin typeface="Corbel" pitchFamily="34" charset="0"/>
              <a:cs typeface="Times New Roman" pitchFamily="18" charset="0"/>
            </a:endParaRPr>
          </a:p>
          <a:p>
            <a:pPr algn="ctr" eaLnBrk="0" hangingPunct="0"/>
            <a:endParaRPr lang="ru-RU" altLang="uk-UA" sz="1300">
              <a:solidFill>
                <a:srgbClr val="000000"/>
              </a:solidFill>
              <a:latin typeface="Corbel" pitchFamily="34" charset="0"/>
              <a:cs typeface="Times New Roman" pitchFamily="18" charset="0"/>
            </a:endParaRPr>
          </a:p>
          <a:p>
            <a:pPr algn="ctr" eaLnBrk="0" hangingPunct="0"/>
            <a:endParaRPr lang="ru-RU" altLang="uk-UA" sz="1300">
              <a:solidFill>
                <a:srgbClr val="000000"/>
              </a:solidFill>
              <a:latin typeface="Corbel" pitchFamily="34" charset="0"/>
              <a:cs typeface="Times New Roman" pitchFamily="18" charset="0"/>
            </a:endParaRPr>
          </a:p>
          <a:p>
            <a:pPr algn="ctr" eaLnBrk="0" hangingPunct="0"/>
            <a:endParaRPr lang="ru-RU" altLang="uk-UA" sz="1300">
              <a:solidFill>
                <a:srgbClr val="000000"/>
              </a:solidFill>
              <a:latin typeface="Corbel" pitchFamily="34" charset="0"/>
              <a:cs typeface="Times New Roman" pitchFamily="18" charset="0"/>
            </a:endParaRPr>
          </a:p>
          <a:p>
            <a:pPr algn="ctr" eaLnBrk="0" hangingPunct="0"/>
            <a:endParaRPr lang="ru-RU" altLang="uk-UA" sz="1300">
              <a:solidFill>
                <a:srgbClr val="000000"/>
              </a:solidFill>
              <a:latin typeface="Corbel" pitchFamily="34" charset="0"/>
              <a:cs typeface="Times New Roman" pitchFamily="18" charset="0"/>
            </a:endParaRPr>
          </a:p>
          <a:p>
            <a:pPr algn="ctr" eaLnBrk="0" hangingPunct="0"/>
            <a:endParaRPr lang="ru-RU" altLang="uk-UA" sz="2400">
              <a:solidFill>
                <a:srgbClr val="000000"/>
              </a:solidFill>
              <a:latin typeface="Corbel" pitchFamily="34" charset="0"/>
              <a:cs typeface="Times New Roman" pitchFamily="18" charset="0"/>
            </a:endParaRPr>
          </a:p>
          <a:p>
            <a:pPr algn="ctr" eaLnBrk="0" hangingPunct="0"/>
            <a:endParaRPr lang="ru-RU" altLang="uk-UA" sz="2400">
              <a:solidFill>
                <a:srgbClr val="000000"/>
              </a:solidFill>
              <a:latin typeface="Corbel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altLang="uk-UA" sz="2400" b="1" i="1">
                <a:solidFill>
                  <a:srgbClr val="000000"/>
                </a:solidFill>
                <a:latin typeface="Corbel" pitchFamily="34" charset="0"/>
                <a:cs typeface="Times New Roman" pitchFamily="18" charset="0"/>
              </a:rPr>
              <a:t>Язык — </a:t>
            </a:r>
          </a:p>
          <a:p>
            <a:pPr algn="ctr" eaLnBrk="0" hangingPunct="0"/>
            <a:r>
              <a:rPr lang="ru-RU" altLang="uk-UA" sz="2400" b="1" i="1">
                <a:solidFill>
                  <a:srgbClr val="000000"/>
                </a:solidFill>
                <a:latin typeface="Corbel" pitchFamily="34" charset="0"/>
                <a:cs typeface="Times New Roman" pitchFamily="18" charset="0"/>
              </a:rPr>
              <a:t>это история народа. </a:t>
            </a:r>
          </a:p>
          <a:p>
            <a:pPr algn="ctr" eaLnBrk="0" hangingPunct="0"/>
            <a:r>
              <a:rPr lang="ru-RU" altLang="uk-UA" sz="2400" b="1" i="1">
                <a:solidFill>
                  <a:srgbClr val="000000"/>
                </a:solidFill>
                <a:latin typeface="Corbel" pitchFamily="34" charset="0"/>
                <a:cs typeface="Times New Roman" pitchFamily="18" charset="0"/>
              </a:rPr>
              <a:t>Язык — </a:t>
            </a:r>
          </a:p>
          <a:p>
            <a:pPr algn="ctr" eaLnBrk="0" hangingPunct="0"/>
            <a:r>
              <a:rPr lang="ru-RU" altLang="uk-UA" sz="2400" b="1" i="1">
                <a:solidFill>
                  <a:srgbClr val="000000"/>
                </a:solidFill>
                <a:latin typeface="Corbel" pitchFamily="34" charset="0"/>
                <a:cs typeface="Times New Roman" pitchFamily="18" charset="0"/>
              </a:rPr>
              <a:t>это путь цивилизации</a:t>
            </a:r>
          </a:p>
          <a:p>
            <a:pPr algn="ctr" eaLnBrk="0" hangingPunct="0"/>
            <a:r>
              <a:rPr lang="ru-RU" altLang="uk-UA" sz="2400" b="1" i="1">
                <a:solidFill>
                  <a:srgbClr val="000000"/>
                </a:solidFill>
                <a:latin typeface="Corbel" pitchFamily="34" charset="0"/>
                <a:cs typeface="Times New Roman" pitchFamily="18" charset="0"/>
              </a:rPr>
              <a:t> и культуры. </a:t>
            </a:r>
          </a:p>
          <a:p>
            <a:pPr algn="ctr" eaLnBrk="0" hangingPunct="0"/>
            <a:r>
              <a:rPr lang="ru-RU" altLang="uk-UA" sz="2400" b="1" i="1">
                <a:solidFill>
                  <a:srgbClr val="000000"/>
                </a:solidFill>
                <a:latin typeface="Corbel" pitchFamily="34" charset="0"/>
                <a:cs typeface="Times New Roman" pitchFamily="18" charset="0"/>
              </a:rPr>
              <a:t>Поэтому изучение </a:t>
            </a:r>
          </a:p>
          <a:p>
            <a:pPr algn="ctr" eaLnBrk="0" hangingPunct="0"/>
            <a:r>
              <a:rPr lang="ru-RU" altLang="uk-UA" sz="2400" b="1" i="1">
                <a:solidFill>
                  <a:srgbClr val="000000"/>
                </a:solidFill>
                <a:latin typeface="Corbel" pitchFamily="34" charset="0"/>
                <a:cs typeface="Times New Roman" pitchFamily="18" charset="0"/>
              </a:rPr>
              <a:t>и сбережение </a:t>
            </a:r>
          </a:p>
          <a:p>
            <a:pPr algn="ctr" eaLnBrk="0" hangingPunct="0"/>
            <a:r>
              <a:rPr lang="ru-RU" altLang="uk-UA" sz="2400" b="1" i="1">
                <a:solidFill>
                  <a:srgbClr val="000000"/>
                </a:solidFill>
                <a:latin typeface="Corbel" pitchFamily="34" charset="0"/>
                <a:cs typeface="Times New Roman" pitchFamily="18" charset="0"/>
              </a:rPr>
              <a:t>русского языка </a:t>
            </a:r>
          </a:p>
          <a:p>
            <a:pPr algn="ctr" eaLnBrk="0" hangingPunct="0"/>
            <a:r>
              <a:rPr lang="ru-RU" altLang="uk-UA" sz="2400" b="1" i="1">
                <a:solidFill>
                  <a:srgbClr val="000000"/>
                </a:solidFill>
                <a:latin typeface="Corbel" pitchFamily="34" charset="0"/>
                <a:cs typeface="Times New Roman" pitchFamily="18" charset="0"/>
              </a:rPr>
              <a:t>является не праздным увлечением </a:t>
            </a:r>
            <a:br>
              <a:rPr lang="ru-RU" altLang="uk-UA" sz="2400" b="1" i="1">
                <a:solidFill>
                  <a:srgbClr val="000000"/>
                </a:solidFill>
                <a:latin typeface="Corbel" pitchFamily="34" charset="0"/>
                <a:cs typeface="Times New Roman" pitchFamily="18" charset="0"/>
              </a:rPr>
            </a:br>
            <a:r>
              <a:rPr lang="ru-RU" altLang="uk-UA" sz="2400" b="1" i="1">
                <a:solidFill>
                  <a:srgbClr val="000000"/>
                </a:solidFill>
                <a:latin typeface="Corbel" pitchFamily="34" charset="0"/>
                <a:cs typeface="Times New Roman" pitchFamily="18" charset="0"/>
              </a:rPr>
              <a:t>от нечего делать, а насущной необходимостью.</a:t>
            </a:r>
          </a:p>
          <a:p>
            <a:pPr algn="ctr" eaLnBrk="0" hangingPunct="0"/>
            <a:r>
              <a:rPr lang="ru-RU" altLang="uk-UA" sz="2400" b="1" i="1">
                <a:solidFill>
                  <a:srgbClr val="002060"/>
                </a:solidFill>
                <a:latin typeface="Corbel" pitchFamily="34" charset="0"/>
                <a:cs typeface="Times New Roman" pitchFamily="18" charset="0"/>
              </a:rPr>
              <a:t>                                   А.И. Куприн  </a:t>
            </a:r>
          </a:p>
        </p:txBody>
      </p:sp>
      <p:pic>
        <p:nvPicPr>
          <p:cNvPr id="50180" name="Picture 4" descr="http://im1-tub-ua.yandex.net/i?id=431724122-64-72&amp;n=21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395288" y="404813"/>
            <a:ext cx="160496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C:\Documents and Settings\Иятта\Рабочий стол\ЭТО СРОЧНО\Новая папка\чернильница.gif"/>
          <p:cNvPicPr>
            <a:picLocks noChangeAspect="1" noChangeArrowheads="1"/>
          </p:cNvPicPr>
          <p:nvPr/>
        </p:nvPicPr>
        <p:blipFill>
          <a:blip r:embed="rId2">
            <a:lum bright="-40000"/>
          </a:blip>
          <a:srcRect/>
          <a:stretch>
            <a:fillRect/>
          </a:stretch>
        </p:blipFill>
        <p:spPr bwMode="auto">
          <a:xfrm>
            <a:off x="7072313" y="2714625"/>
            <a:ext cx="16192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Иятта\Рабочий стол\ЭТО СРОЧНО\Новая папка\DSC07710-conv-ok-sq-s-we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>
            <a:off x="6072190" y="3786190"/>
            <a:ext cx="3071810" cy="30718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1203" name="Picture 5" descr="http://im1-tub-ua.yandex.net/i?id=33341172-15-72&amp;n=21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684213" y="3284538"/>
            <a:ext cx="1871662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Rectangle 6"/>
          <p:cNvSpPr>
            <a:spLocks noChangeArrowheads="1"/>
          </p:cNvSpPr>
          <p:nvPr/>
        </p:nvSpPr>
        <p:spPr bwMode="auto">
          <a:xfrm>
            <a:off x="539750" y="865188"/>
            <a:ext cx="78486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altLang="uk-UA" sz="3600" b="1" i="1">
                <a:solidFill>
                  <a:srgbClr val="000000"/>
                </a:solidFill>
                <a:latin typeface="Corbel" pitchFamily="34" charset="0"/>
                <a:cs typeface="Times New Roman" pitchFamily="18" charset="0"/>
              </a:rPr>
              <a:t>Что русский язык — </a:t>
            </a:r>
          </a:p>
          <a:p>
            <a:pPr algn="ctr" eaLnBrk="0" hangingPunct="0"/>
            <a:r>
              <a:rPr lang="ru-RU" altLang="uk-UA" sz="3600" b="1" i="1">
                <a:solidFill>
                  <a:srgbClr val="000000"/>
                </a:solidFill>
                <a:latin typeface="Corbel" pitchFamily="34" charset="0"/>
                <a:cs typeface="Times New Roman" pitchFamily="18" charset="0"/>
              </a:rPr>
              <a:t>один из богатейших </a:t>
            </a:r>
          </a:p>
          <a:p>
            <a:pPr algn="ctr" eaLnBrk="0" hangingPunct="0"/>
            <a:r>
              <a:rPr lang="ru-RU" altLang="uk-UA" sz="3600" b="1" i="1">
                <a:solidFill>
                  <a:srgbClr val="000000"/>
                </a:solidFill>
                <a:latin typeface="Corbel" pitchFamily="34" charset="0"/>
                <a:cs typeface="Times New Roman" pitchFamily="18" charset="0"/>
              </a:rPr>
              <a:t>языков в мире, </a:t>
            </a:r>
            <a:br>
              <a:rPr lang="ru-RU" altLang="uk-UA" sz="3600" b="1" i="1">
                <a:solidFill>
                  <a:srgbClr val="000000"/>
                </a:solidFill>
                <a:latin typeface="Corbel" pitchFamily="34" charset="0"/>
                <a:cs typeface="Times New Roman" pitchFamily="18" charset="0"/>
              </a:rPr>
            </a:br>
            <a:r>
              <a:rPr lang="ru-RU" altLang="uk-UA" sz="3600" b="1" i="1">
                <a:solidFill>
                  <a:srgbClr val="000000"/>
                </a:solidFill>
                <a:latin typeface="Corbel" pitchFamily="34" charset="0"/>
                <a:cs typeface="Times New Roman" pitchFamily="18" charset="0"/>
              </a:rPr>
              <a:t>в этом нет никакого сомнения. </a:t>
            </a:r>
            <a:br>
              <a:rPr lang="ru-RU" altLang="uk-UA" sz="3600" b="1" i="1">
                <a:solidFill>
                  <a:srgbClr val="000000"/>
                </a:solidFill>
                <a:latin typeface="Corbel" pitchFamily="34" charset="0"/>
                <a:cs typeface="Times New Roman" pitchFamily="18" charset="0"/>
              </a:rPr>
            </a:br>
            <a:r>
              <a:rPr lang="ru-RU" altLang="uk-UA" sz="3600" b="1" i="1">
                <a:solidFill>
                  <a:srgbClr val="000000"/>
                </a:solidFill>
                <a:latin typeface="Corbel" pitchFamily="34" charset="0"/>
                <a:cs typeface="Times New Roman" pitchFamily="18" charset="0"/>
              </a:rPr>
              <a:t>                          </a:t>
            </a:r>
            <a:r>
              <a:rPr lang="ru-RU" altLang="uk-UA" sz="3600" b="1" i="1">
                <a:solidFill>
                  <a:srgbClr val="002060"/>
                </a:solidFill>
                <a:latin typeface="Corbel" pitchFamily="34" charset="0"/>
                <a:cs typeface="Times New Roman" pitchFamily="18" charset="0"/>
              </a:rPr>
              <a:t>В.Г. Белинский</a:t>
            </a:r>
          </a:p>
        </p:txBody>
      </p:sp>
      <p:sp>
        <p:nvSpPr>
          <p:cNvPr id="51205" name="Rectangle 7"/>
          <p:cNvSpPr>
            <a:spLocks noChangeArrowheads="1"/>
          </p:cNvSpPr>
          <p:nvPr/>
        </p:nvSpPr>
        <p:spPr bwMode="auto">
          <a:xfrm>
            <a:off x="0" y="1885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altLang="uk-UA" sz="1200">
                <a:latin typeface="Corbel" pitchFamily="34" charset="0"/>
                <a:cs typeface="Times New Roman" pitchFamily="18" charset="0"/>
              </a:rPr>
              <a:t> </a:t>
            </a:r>
          </a:p>
          <a:p>
            <a:pPr eaLnBrk="0" hangingPunct="0"/>
            <a:endParaRPr lang="ru-RU" altLang="uk-UA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3" descr="C:\Documents and Settings\Иятта\Рабочий стол\ЭТО СРОЧНО\Новая папка\755ad610193c.png"/>
          <p:cNvPicPr>
            <a:picLocks noChangeAspect="1" noChangeArrowheads="1"/>
          </p:cNvPicPr>
          <p:nvPr/>
        </p:nvPicPr>
        <p:blipFill>
          <a:blip r:embed="rId2">
            <a:lum bright="-20000" contrast="20000"/>
          </a:blip>
          <a:srcRect/>
          <a:stretch>
            <a:fillRect/>
          </a:stretch>
        </p:blipFill>
        <p:spPr bwMode="auto">
          <a:xfrm>
            <a:off x="5357813" y="3068638"/>
            <a:ext cx="3786187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Прямоугольник 5"/>
          <p:cNvSpPr>
            <a:spLocks noChangeArrowheads="1"/>
          </p:cNvSpPr>
          <p:nvPr/>
        </p:nvSpPr>
        <p:spPr bwMode="auto">
          <a:xfrm>
            <a:off x="611188" y="333375"/>
            <a:ext cx="579755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uk-UA" sz="2800" b="1" i="1">
                <a:solidFill>
                  <a:srgbClr val="000000"/>
                </a:solidFill>
                <a:latin typeface="Corbel" pitchFamily="34" charset="0"/>
              </a:rPr>
              <a:t>Главный характер </a:t>
            </a:r>
          </a:p>
          <a:p>
            <a:r>
              <a:rPr lang="ru-RU" altLang="uk-UA" sz="2800" b="1" i="1">
                <a:solidFill>
                  <a:srgbClr val="000000"/>
                </a:solidFill>
                <a:latin typeface="Corbel" pitchFamily="34" charset="0"/>
              </a:rPr>
              <a:t>нашего языка состоит в чрезвычайной легкости,</a:t>
            </a:r>
          </a:p>
          <a:p>
            <a:r>
              <a:rPr lang="ru-RU" altLang="uk-UA" sz="2800" b="1" i="1">
                <a:solidFill>
                  <a:srgbClr val="000000"/>
                </a:solidFill>
                <a:latin typeface="Corbel" pitchFamily="34" charset="0"/>
              </a:rPr>
              <a:t>с которой все выражается </a:t>
            </a:r>
          </a:p>
          <a:p>
            <a:r>
              <a:rPr lang="ru-RU" altLang="uk-UA" sz="2800" b="1" i="1">
                <a:solidFill>
                  <a:srgbClr val="000000"/>
                </a:solidFill>
                <a:latin typeface="Corbel" pitchFamily="34" charset="0"/>
              </a:rPr>
              <a:t>на нем — отвлеченные мысли, внутренние лирические чувствования, крик негодования, искрящаяся шалость и потрясающая страсть. </a:t>
            </a:r>
            <a:br>
              <a:rPr lang="ru-RU" altLang="uk-UA" sz="2800" b="1" i="1">
                <a:solidFill>
                  <a:srgbClr val="000000"/>
                </a:solidFill>
                <a:latin typeface="Corbel" pitchFamily="34" charset="0"/>
              </a:rPr>
            </a:br>
            <a:r>
              <a:rPr lang="ru-RU" altLang="uk-UA" sz="2800" b="1" i="1">
                <a:solidFill>
                  <a:srgbClr val="000000"/>
                </a:solidFill>
                <a:latin typeface="Corbel" pitchFamily="34" charset="0"/>
              </a:rPr>
              <a:t>                                    </a:t>
            </a:r>
            <a:r>
              <a:rPr lang="ru-RU" altLang="uk-UA" sz="2800" b="1" i="1">
                <a:solidFill>
                  <a:srgbClr val="002060"/>
                </a:solidFill>
                <a:latin typeface="Corbel" pitchFamily="34" charset="0"/>
              </a:rPr>
              <a:t>А.И. Герцен </a:t>
            </a:r>
          </a:p>
          <a:p>
            <a:r>
              <a:rPr lang="ru-RU" altLang="uk-UA" sz="2800">
                <a:solidFill>
                  <a:srgbClr val="002060"/>
                </a:solidFill>
                <a:latin typeface="Corbel" pitchFamily="34" charset="0"/>
              </a:rPr>
              <a:t> </a:t>
            </a:r>
          </a:p>
        </p:txBody>
      </p:sp>
      <p:pic>
        <p:nvPicPr>
          <p:cNvPr id="52227" name="Picture 3" descr="i?id=450677028-59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549275"/>
            <a:ext cx="1928813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3" descr="C:\Documents and Settings\Иятта\Рабочий стол\ЭТО СРОЧНО\Новая папка\755ad610193c.png"/>
          <p:cNvPicPr>
            <a:picLocks noChangeAspect="1" noChangeArrowheads="1"/>
          </p:cNvPicPr>
          <p:nvPr/>
        </p:nvPicPr>
        <p:blipFill>
          <a:blip r:embed="rId2">
            <a:lum bright="-20000" contrast="20000"/>
          </a:blip>
          <a:srcRect/>
          <a:stretch>
            <a:fillRect/>
          </a:stretch>
        </p:blipFill>
        <p:spPr bwMode="auto">
          <a:xfrm>
            <a:off x="5357813" y="3068638"/>
            <a:ext cx="3786187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Прямоугольник 5"/>
          <p:cNvSpPr>
            <a:spLocks noChangeArrowheads="1"/>
          </p:cNvSpPr>
          <p:nvPr/>
        </p:nvSpPr>
        <p:spPr bwMode="auto">
          <a:xfrm>
            <a:off x="323850" y="692150"/>
            <a:ext cx="6408738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uk-UA" sz="2800" b="1" i="1">
                <a:solidFill>
                  <a:srgbClr val="000000"/>
                </a:solidFill>
                <a:latin typeface="Corbel" pitchFamily="34" charset="0"/>
              </a:rPr>
              <a:t>Дивишься драгоценности </a:t>
            </a:r>
          </a:p>
          <a:p>
            <a:r>
              <a:rPr lang="ru-RU" altLang="uk-UA" sz="2800" b="1" i="1">
                <a:solidFill>
                  <a:srgbClr val="000000"/>
                </a:solidFill>
                <a:latin typeface="Corbel" pitchFamily="34" charset="0"/>
              </a:rPr>
              <a:t>нашего языка: </a:t>
            </a:r>
          </a:p>
          <a:p>
            <a:r>
              <a:rPr lang="ru-RU" altLang="uk-UA" sz="2800" b="1" i="1">
                <a:solidFill>
                  <a:srgbClr val="000000"/>
                </a:solidFill>
                <a:latin typeface="Corbel" pitchFamily="34" charset="0"/>
              </a:rPr>
              <a:t>что ни звук, то и подарок:</a:t>
            </a:r>
          </a:p>
          <a:p>
            <a:r>
              <a:rPr lang="ru-RU" altLang="uk-UA" sz="2800" b="1" i="1">
                <a:solidFill>
                  <a:srgbClr val="000000"/>
                </a:solidFill>
                <a:latin typeface="Corbel" pitchFamily="34" charset="0"/>
              </a:rPr>
              <a:t>все зернисто, крупно, </a:t>
            </a:r>
          </a:p>
          <a:p>
            <a:r>
              <a:rPr lang="ru-RU" altLang="uk-UA" sz="2800" b="1" i="1">
                <a:solidFill>
                  <a:srgbClr val="000000"/>
                </a:solidFill>
                <a:latin typeface="Corbel" pitchFamily="34" charset="0"/>
              </a:rPr>
              <a:t>как сам жемчуг, и, право, </a:t>
            </a:r>
          </a:p>
          <a:p>
            <a:r>
              <a:rPr lang="ru-RU" altLang="uk-UA" sz="2800" b="1" i="1">
                <a:solidFill>
                  <a:srgbClr val="000000"/>
                </a:solidFill>
                <a:latin typeface="Corbel" pitchFamily="34" charset="0"/>
              </a:rPr>
              <a:t>иное название еще</a:t>
            </a:r>
          </a:p>
          <a:p>
            <a:r>
              <a:rPr lang="ru-RU" altLang="uk-UA" sz="2800" b="1" i="1">
                <a:solidFill>
                  <a:srgbClr val="000000"/>
                </a:solidFill>
                <a:latin typeface="Corbel" pitchFamily="34" charset="0"/>
              </a:rPr>
              <a:t> драгоценнее самой вещи. </a:t>
            </a:r>
            <a:br>
              <a:rPr lang="ru-RU" altLang="uk-UA" sz="2800" b="1" i="1">
                <a:solidFill>
                  <a:srgbClr val="000000"/>
                </a:solidFill>
                <a:latin typeface="Corbel" pitchFamily="34" charset="0"/>
              </a:rPr>
            </a:br>
            <a:r>
              <a:rPr lang="ru-RU" altLang="uk-UA" sz="2800" b="1" i="1">
                <a:solidFill>
                  <a:srgbClr val="000000"/>
                </a:solidFill>
                <a:latin typeface="Corbel" pitchFamily="34" charset="0"/>
              </a:rPr>
              <a:t>                                </a:t>
            </a:r>
            <a:r>
              <a:rPr lang="ru-RU" altLang="uk-UA" sz="2800" b="1" i="1">
                <a:solidFill>
                  <a:srgbClr val="002060"/>
                </a:solidFill>
                <a:latin typeface="Corbel" pitchFamily="34" charset="0"/>
              </a:rPr>
              <a:t>Н.В. Гоголь</a:t>
            </a:r>
          </a:p>
        </p:txBody>
      </p:sp>
      <p:pic>
        <p:nvPicPr>
          <p:cNvPr id="53251" name="Picture 1" descr="i?id=305082690-30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412875"/>
            <a:ext cx="1928813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3" descr="C:\Documents and Settings\Иятта\Рабочий стол\ЭТО СРОЧНО\Новая папка\755ad610193c.png"/>
          <p:cNvPicPr>
            <a:picLocks noChangeAspect="1" noChangeArrowheads="1"/>
          </p:cNvPicPr>
          <p:nvPr/>
        </p:nvPicPr>
        <p:blipFill>
          <a:blip r:embed="rId2">
            <a:lum bright="-20000" contrast="20000"/>
          </a:blip>
          <a:srcRect/>
          <a:stretch>
            <a:fillRect/>
          </a:stretch>
        </p:blipFill>
        <p:spPr bwMode="auto">
          <a:xfrm>
            <a:off x="5357813" y="3068638"/>
            <a:ext cx="3786187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Прямоугольник 5"/>
          <p:cNvSpPr>
            <a:spLocks noChangeArrowheads="1"/>
          </p:cNvSpPr>
          <p:nvPr/>
        </p:nvSpPr>
        <p:spPr bwMode="auto">
          <a:xfrm>
            <a:off x="323850" y="692150"/>
            <a:ext cx="6408738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uk-UA" sz="2400" b="1" i="1">
                <a:solidFill>
                  <a:srgbClr val="000000"/>
                </a:solidFill>
                <a:latin typeface="Corbel" pitchFamily="34" charset="0"/>
              </a:rPr>
              <a:t>Да будет честь и слава нашему языку, который в самом родном богатстве своём, почти без всякого чуждого примеса течёт, как гордая величественная река – </a:t>
            </a:r>
          </a:p>
          <a:p>
            <a:r>
              <a:rPr lang="ru-RU" altLang="uk-UA" sz="2400" b="1" i="1">
                <a:solidFill>
                  <a:srgbClr val="000000"/>
                </a:solidFill>
                <a:latin typeface="Corbel" pitchFamily="34" charset="0"/>
              </a:rPr>
              <a:t>шумит и гремит – и вдруг, если надобно, смягчается, журчит нежным ручейком и сладостно вливается в душу, образуя все меры, какие заключаются только </a:t>
            </a:r>
            <a:br>
              <a:rPr lang="ru-RU" altLang="uk-UA" sz="2400" b="1" i="1">
                <a:solidFill>
                  <a:srgbClr val="000000"/>
                </a:solidFill>
                <a:latin typeface="Corbel" pitchFamily="34" charset="0"/>
              </a:rPr>
            </a:br>
            <a:r>
              <a:rPr lang="ru-RU" altLang="uk-UA" sz="2400" b="1" i="1">
                <a:solidFill>
                  <a:srgbClr val="000000"/>
                </a:solidFill>
                <a:latin typeface="Corbel" pitchFamily="34" charset="0"/>
              </a:rPr>
              <a:t>в падении и возвышении </a:t>
            </a:r>
          </a:p>
          <a:p>
            <a:r>
              <a:rPr lang="ru-RU" altLang="uk-UA" sz="2400" b="1" i="1">
                <a:solidFill>
                  <a:srgbClr val="000000"/>
                </a:solidFill>
                <a:latin typeface="Corbel" pitchFamily="34" charset="0"/>
              </a:rPr>
              <a:t>человеческого голоса! </a:t>
            </a:r>
            <a:r>
              <a:rPr lang="ru-RU" altLang="uk-UA" sz="2400" b="1" i="1">
                <a:solidFill>
                  <a:srgbClr val="002060"/>
                </a:solidFill>
                <a:latin typeface="Corbel" pitchFamily="34" charset="0"/>
              </a:rPr>
              <a:t/>
            </a:r>
            <a:br>
              <a:rPr lang="ru-RU" altLang="uk-UA" sz="2400" b="1" i="1">
                <a:solidFill>
                  <a:srgbClr val="002060"/>
                </a:solidFill>
                <a:latin typeface="Corbel" pitchFamily="34" charset="0"/>
              </a:rPr>
            </a:br>
            <a:r>
              <a:rPr lang="ru-RU" altLang="uk-UA" sz="2400" b="1" i="1">
                <a:solidFill>
                  <a:srgbClr val="002060"/>
                </a:solidFill>
                <a:latin typeface="Corbel" pitchFamily="34" charset="0"/>
              </a:rPr>
              <a:t>                                           Н.М. Карамзин  </a:t>
            </a:r>
          </a:p>
        </p:txBody>
      </p:sp>
      <p:pic>
        <p:nvPicPr>
          <p:cNvPr id="54275" name="Picture 2" descr="i?id=573021333-28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1125538"/>
            <a:ext cx="18002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3" descr="C:\Documents and Settings\Иятта\Рабочий стол\ЭТО СРОЧНО\Новая папка\755ad610193c.png"/>
          <p:cNvPicPr>
            <a:picLocks noChangeAspect="1" noChangeArrowheads="1"/>
          </p:cNvPicPr>
          <p:nvPr/>
        </p:nvPicPr>
        <p:blipFill>
          <a:blip r:embed="rId2">
            <a:lum bright="-20000" contrast="20000"/>
          </a:blip>
          <a:srcRect/>
          <a:stretch>
            <a:fillRect/>
          </a:stretch>
        </p:blipFill>
        <p:spPr bwMode="auto">
          <a:xfrm>
            <a:off x="5357813" y="3068638"/>
            <a:ext cx="3786187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Прямоугольник 5"/>
          <p:cNvSpPr>
            <a:spLocks noChangeArrowheads="1"/>
          </p:cNvSpPr>
          <p:nvPr/>
        </p:nvSpPr>
        <p:spPr bwMode="auto">
          <a:xfrm>
            <a:off x="323850" y="692150"/>
            <a:ext cx="6408738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uk-UA" sz="2800">
                <a:solidFill>
                  <a:srgbClr val="002060"/>
                </a:solidFill>
                <a:latin typeface="Corbel" pitchFamily="34" charset="0"/>
              </a:rPr>
              <a:t> </a:t>
            </a:r>
            <a:r>
              <a:rPr lang="ru-RU" altLang="uk-UA" sz="2800" b="1" i="1">
                <a:solidFill>
                  <a:srgbClr val="000000"/>
                </a:solidFill>
                <a:latin typeface="Corbel" pitchFamily="34" charset="0"/>
              </a:rPr>
              <a:t>Русский язык в умелых руках</a:t>
            </a:r>
          </a:p>
          <a:p>
            <a:r>
              <a:rPr lang="ru-RU" altLang="uk-UA" sz="2800" b="1" i="1">
                <a:solidFill>
                  <a:srgbClr val="000000"/>
                </a:solidFill>
                <a:latin typeface="Corbel" pitchFamily="34" charset="0"/>
              </a:rPr>
              <a:t> и в опытных устах – </a:t>
            </a:r>
          </a:p>
          <a:p>
            <a:r>
              <a:rPr lang="ru-RU" altLang="uk-UA" sz="2800" b="1" i="1">
                <a:solidFill>
                  <a:srgbClr val="000000"/>
                </a:solidFill>
                <a:latin typeface="Corbel" pitchFamily="34" charset="0"/>
              </a:rPr>
              <a:t>красив, певуч, </a:t>
            </a:r>
          </a:p>
          <a:p>
            <a:r>
              <a:rPr lang="ru-RU" altLang="uk-UA" sz="2800" b="1" i="1">
                <a:solidFill>
                  <a:srgbClr val="000000"/>
                </a:solidFill>
                <a:latin typeface="Corbel" pitchFamily="34" charset="0"/>
              </a:rPr>
              <a:t>выразителен, гибок,</a:t>
            </a:r>
          </a:p>
          <a:p>
            <a:r>
              <a:rPr lang="ru-RU" altLang="uk-UA" sz="2800" b="1" i="1">
                <a:solidFill>
                  <a:srgbClr val="000000"/>
                </a:solidFill>
                <a:latin typeface="Corbel" pitchFamily="34" charset="0"/>
              </a:rPr>
              <a:t> послушен, ловок </a:t>
            </a:r>
          </a:p>
          <a:p>
            <a:r>
              <a:rPr lang="ru-RU" altLang="uk-UA" sz="2800" b="1" i="1">
                <a:solidFill>
                  <a:srgbClr val="000000"/>
                </a:solidFill>
                <a:latin typeface="Corbel" pitchFamily="34" charset="0"/>
              </a:rPr>
              <a:t>и вместителен. </a:t>
            </a:r>
            <a:br>
              <a:rPr lang="ru-RU" altLang="uk-UA" sz="2800" b="1" i="1">
                <a:solidFill>
                  <a:srgbClr val="000000"/>
                </a:solidFill>
                <a:latin typeface="Corbel" pitchFamily="34" charset="0"/>
              </a:rPr>
            </a:br>
            <a:r>
              <a:rPr lang="ru-RU" altLang="uk-UA" sz="2800" b="1" i="1">
                <a:solidFill>
                  <a:srgbClr val="000000"/>
                </a:solidFill>
                <a:latin typeface="Corbel" pitchFamily="34" charset="0"/>
              </a:rPr>
              <a:t>                           </a:t>
            </a:r>
            <a:r>
              <a:rPr lang="ru-RU" altLang="uk-UA" sz="2800" b="1" i="1">
                <a:solidFill>
                  <a:srgbClr val="002060"/>
                </a:solidFill>
                <a:latin typeface="Corbel" pitchFamily="34" charset="0"/>
              </a:rPr>
              <a:t>А.И. Куприн </a:t>
            </a:r>
          </a:p>
          <a:p>
            <a:r>
              <a:rPr lang="ru-RU" altLang="uk-UA" sz="2800">
                <a:solidFill>
                  <a:srgbClr val="002060"/>
                </a:solidFill>
                <a:latin typeface="Corbel" pitchFamily="34" charset="0"/>
              </a:rPr>
              <a:t>  </a:t>
            </a:r>
          </a:p>
        </p:txBody>
      </p:sp>
      <p:pic>
        <p:nvPicPr>
          <p:cNvPr id="55299" name="Picture 4" descr="http://im1-tub-ua.yandex.net/i?id=431724122-64-72&amp;n=21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468313" y="3500438"/>
            <a:ext cx="23749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3" descr="C:\Documents and Settings\Иятта\Рабочий стол\ЭТО СРОЧНО\Новая папка\755ad610193c.png"/>
          <p:cNvPicPr>
            <a:picLocks noChangeAspect="1" noChangeArrowheads="1"/>
          </p:cNvPicPr>
          <p:nvPr/>
        </p:nvPicPr>
        <p:blipFill>
          <a:blip r:embed="rId2">
            <a:lum bright="-20000" contrast="20000"/>
          </a:blip>
          <a:srcRect/>
          <a:stretch>
            <a:fillRect/>
          </a:stretch>
        </p:blipFill>
        <p:spPr bwMode="auto">
          <a:xfrm>
            <a:off x="5357813" y="3068638"/>
            <a:ext cx="3786187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Прямоугольник 5"/>
          <p:cNvSpPr>
            <a:spLocks noChangeArrowheads="1"/>
          </p:cNvSpPr>
          <p:nvPr/>
        </p:nvSpPr>
        <p:spPr bwMode="auto">
          <a:xfrm>
            <a:off x="323850" y="2781300"/>
            <a:ext cx="6408738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uk-UA" sz="2800" b="1" i="1">
                <a:solidFill>
                  <a:srgbClr val="000000"/>
                </a:solidFill>
                <a:latin typeface="Corbel" pitchFamily="34" charset="0"/>
              </a:rPr>
              <a:t>Русский язык </a:t>
            </a:r>
          </a:p>
          <a:p>
            <a:r>
              <a:rPr lang="ru-RU" altLang="uk-UA" sz="2800" b="1" i="1">
                <a:solidFill>
                  <a:srgbClr val="000000"/>
                </a:solidFill>
                <a:latin typeface="Corbel" pitchFamily="34" charset="0"/>
              </a:rPr>
              <a:t>неисчерпаемо богат</a:t>
            </a:r>
          </a:p>
          <a:p>
            <a:r>
              <a:rPr lang="ru-RU" altLang="uk-UA" sz="2800" b="1" i="1">
                <a:solidFill>
                  <a:srgbClr val="000000"/>
                </a:solidFill>
                <a:latin typeface="Corbel" pitchFamily="34" charset="0"/>
              </a:rPr>
              <a:t> и все обогащается </a:t>
            </a:r>
          </a:p>
          <a:p>
            <a:r>
              <a:rPr lang="ru-RU" altLang="uk-UA" sz="2800" b="1" i="1">
                <a:solidFill>
                  <a:srgbClr val="000000"/>
                </a:solidFill>
                <a:latin typeface="Corbel" pitchFamily="34" charset="0"/>
              </a:rPr>
              <a:t>с быстротой поражающей. </a:t>
            </a:r>
            <a:r>
              <a:rPr lang="ru-RU" altLang="uk-UA" sz="2800" b="1" i="1">
                <a:solidFill>
                  <a:srgbClr val="002060"/>
                </a:solidFill>
                <a:latin typeface="Corbel" pitchFamily="34" charset="0"/>
              </a:rPr>
              <a:t/>
            </a:r>
            <a:br>
              <a:rPr lang="ru-RU" altLang="uk-UA" sz="2800" b="1" i="1">
                <a:solidFill>
                  <a:srgbClr val="002060"/>
                </a:solidFill>
                <a:latin typeface="Corbel" pitchFamily="34" charset="0"/>
              </a:rPr>
            </a:br>
            <a:r>
              <a:rPr lang="ru-RU" altLang="uk-UA" sz="2800" b="1" i="1">
                <a:solidFill>
                  <a:srgbClr val="002060"/>
                </a:solidFill>
                <a:latin typeface="Corbel" pitchFamily="34" charset="0"/>
              </a:rPr>
              <a:t>                           Максим Горький</a:t>
            </a:r>
          </a:p>
          <a:p>
            <a:r>
              <a:rPr lang="ru-RU" altLang="uk-UA" sz="2800">
                <a:solidFill>
                  <a:srgbClr val="002060"/>
                </a:solidFill>
                <a:latin typeface="Corbel" pitchFamily="34" charset="0"/>
              </a:rPr>
              <a:t>                     </a:t>
            </a:r>
          </a:p>
          <a:p>
            <a:r>
              <a:rPr lang="ru-RU" altLang="uk-UA" sz="2800">
                <a:solidFill>
                  <a:srgbClr val="002060"/>
                </a:solidFill>
                <a:latin typeface="Corbel" pitchFamily="34" charset="0"/>
              </a:rPr>
              <a:t>  </a:t>
            </a:r>
          </a:p>
        </p:txBody>
      </p:sp>
      <p:pic>
        <p:nvPicPr>
          <p:cNvPr id="56323" name="Picture 2" descr="i?id=317447100-65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260350"/>
            <a:ext cx="237648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765175"/>
            <a:ext cx="4040188" cy="5595938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400" b="1" smtClean="0"/>
              <a:t>В 1882 году замечательный писатель, переводчик; член-корреспондент императорской Академии наук по разряду русского языка и словесности Иван Сергеевич Тургенев написал небольшое, но полное надежд стихотворение в прозе </a:t>
            </a:r>
          </a:p>
          <a:p>
            <a:pPr algn="ctr">
              <a:buFont typeface="Wingdings 2" pitchFamily="18" charset="2"/>
              <a:buNone/>
            </a:pPr>
            <a:r>
              <a:rPr lang="ru-RU" sz="2400" b="1" smtClean="0"/>
              <a:t>«Русский язык».</a:t>
            </a:r>
          </a:p>
        </p:txBody>
      </p:sp>
      <p:pic>
        <p:nvPicPr>
          <p:cNvPr id="28674" name="Picture 2" descr="C:\Documents and Settings\Администратор\Рабочий стол\50 гр МОГУЧИЙ\Тургенев доктор универа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140200" y="620713"/>
            <a:ext cx="4464050" cy="574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3" descr="C:\Documents and Settings\Иятта\Рабочий стол\ЭТО СРОЧНО\Новая папка\755ad610193c.png"/>
          <p:cNvPicPr>
            <a:picLocks noChangeAspect="1" noChangeArrowheads="1"/>
          </p:cNvPicPr>
          <p:nvPr/>
        </p:nvPicPr>
        <p:blipFill>
          <a:blip r:embed="rId2">
            <a:lum bright="-20000" contrast="20000"/>
          </a:blip>
          <a:srcRect/>
          <a:stretch>
            <a:fillRect/>
          </a:stretch>
        </p:blipFill>
        <p:spPr bwMode="auto">
          <a:xfrm>
            <a:off x="5357813" y="3068638"/>
            <a:ext cx="3786187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Прямоугольник 5"/>
          <p:cNvSpPr>
            <a:spLocks noChangeArrowheads="1"/>
          </p:cNvSpPr>
          <p:nvPr/>
        </p:nvSpPr>
        <p:spPr bwMode="auto">
          <a:xfrm>
            <a:off x="250825" y="692150"/>
            <a:ext cx="6408738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uk-UA" sz="2800">
              <a:latin typeface="Corbel" pitchFamily="34" charset="0"/>
            </a:endParaRPr>
          </a:p>
          <a:p>
            <a:r>
              <a:rPr lang="ru-RU" altLang="uk-UA" sz="2800" b="1" i="1">
                <a:solidFill>
                  <a:srgbClr val="000000"/>
                </a:solidFill>
                <a:latin typeface="Corbel" pitchFamily="34" charset="0"/>
              </a:rPr>
              <a:t>Обращаться с языком кое-как — значит, и мыслить кое-как: </a:t>
            </a:r>
            <a:br>
              <a:rPr lang="ru-RU" altLang="uk-UA" sz="2800" b="1" i="1">
                <a:solidFill>
                  <a:srgbClr val="000000"/>
                </a:solidFill>
                <a:latin typeface="Corbel" pitchFamily="34" charset="0"/>
              </a:rPr>
            </a:br>
            <a:r>
              <a:rPr lang="ru-RU" altLang="uk-UA" sz="2800" b="1" i="1">
                <a:solidFill>
                  <a:srgbClr val="000000"/>
                </a:solidFill>
                <a:latin typeface="Corbel" pitchFamily="34" charset="0"/>
              </a:rPr>
              <a:t>приблизительно, </a:t>
            </a:r>
          </a:p>
          <a:p>
            <a:r>
              <a:rPr lang="ru-RU" altLang="uk-UA" sz="2800" b="1" i="1">
                <a:solidFill>
                  <a:srgbClr val="000000"/>
                </a:solidFill>
                <a:latin typeface="Corbel" pitchFamily="34" charset="0"/>
              </a:rPr>
              <a:t>                         неточно, </a:t>
            </a:r>
          </a:p>
          <a:p>
            <a:r>
              <a:rPr lang="ru-RU" altLang="uk-UA" sz="2800" b="1" i="1">
                <a:solidFill>
                  <a:srgbClr val="000000"/>
                </a:solidFill>
                <a:latin typeface="Corbel" pitchFamily="34" charset="0"/>
              </a:rPr>
              <a:t>                                      неверно. </a:t>
            </a:r>
            <a:br>
              <a:rPr lang="ru-RU" altLang="uk-UA" sz="2800" b="1" i="1">
                <a:solidFill>
                  <a:srgbClr val="000000"/>
                </a:solidFill>
                <a:latin typeface="Corbel" pitchFamily="34" charset="0"/>
              </a:rPr>
            </a:br>
            <a:r>
              <a:rPr lang="ru-RU" altLang="uk-UA" sz="2800" b="1" i="1">
                <a:solidFill>
                  <a:srgbClr val="000000"/>
                </a:solidFill>
                <a:latin typeface="Corbel" pitchFamily="34" charset="0"/>
              </a:rPr>
              <a:t>                                     </a:t>
            </a:r>
            <a:r>
              <a:rPr lang="ru-RU" altLang="uk-UA" sz="2800" b="1" i="1">
                <a:solidFill>
                  <a:srgbClr val="002060"/>
                </a:solidFill>
                <a:latin typeface="Corbel" pitchFamily="34" charset="0"/>
              </a:rPr>
              <a:t>А.Н. Толстой</a:t>
            </a:r>
          </a:p>
        </p:txBody>
      </p:sp>
      <p:pic>
        <p:nvPicPr>
          <p:cNvPr id="57347" name="Picture 2" descr="i?id=255672619-42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213100"/>
            <a:ext cx="25908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3" descr="C:\Documents and Settings\Иятта\Рабочий стол\ЭТО СРОЧНО\Новая папка\755ad610193c.png"/>
          <p:cNvPicPr>
            <a:picLocks noChangeAspect="1" noChangeArrowheads="1"/>
          </p:cNvPicPr>
          <p:nvPr/>
        </p:nvPicPr>
        <p:blipFill>
          <a:blip r:embed="rId2">
            <a:lum bright="-20000" contrast="20000"/>
          </a:blip>
          <a:srcRect/>
          <a:stretch>
            <a:fillRect/>
          </a:stretch>
        </p:blipFill>
        <p:spPr bwMode="auto">
          <a:xfrm>
            <a:off x="5357813" y="3068638"/>
            <a:ext cx="3786187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Прямоугольник 5"/>
          <p:cNvSpPr>
            <a:spLocks noChangeArrowheads="1"/>
          </p:cNvSpPr>
          <p:nvPr/>
        </p:nvSpPr>
        <p:spPr bwMode="auto">
          <a:xfrm>
            <a:off x="250825" y="692150"/>
            <a:ext cx="6408738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uk-UA" sz="2800">
              <a:latin typeface="Corbel" pitchFamily="34" charset="0"/>
            </a:endParaRPr>
          </a:p>
          <a:p>
            <a:r>
              <a:rPr lang="ru-RU" altLang="uk-UA" sz="2400" b="1" i="1">
                <a:solidFill>
                  <a:srgbClr val="000000"/>
                </a:solidFill>
                <a:latin typeface="Corbel" pitchFamily="34" charset="0"/>
              </a:rPr>
              <a:t>Берегите наш язык, </a:t>
            </a:r>
          </a:p>
          <a:p>
            <a:r>
              <a:rPr lang="ru-RU" altLang="uk-UA" sz="2400" b="1" i="1">
                <a:solidFill>
                  <a:srgbClr val="000000"/>
                </a:solidFill>
                <a:latin typeface="Corbel" pitchFamily="34" charset="0"/>
              </a:rPr>
              <a:t>наш прекрасный русский язык – </a:t>
            </a:r>
          </a:p>
          <a:p>
            <a:r>
              <a:rPr lang="ru-RU" altLang="uk-UA" sz="2400" b="1" i="1">
                <a:solidFill>
                  <a:srgbClr val="000000"/>
                </a:solidFill>
                <a:latin typeface="Corbel" pitchFamily="34" charset="0"/>
              </a:rPr>
              <a:t>                                  это клад, </a:t>
            </a:r>
          </a:p>
          <a:p>
            <a:r>
              <a:rPr lang="ru-RU" altLang="uk-UA" sz="2400" b="1" i="1">
                <a:solidFill>
                  <a:srgbClr val="000000"/>
                </a:solidFill>
                <a:latin typeface="Corbel" pitchFamily="34" charset="0"/>
              </a:rPr>
              <a:t>                               это достояние, </a:t>
            </a:r>
          </a:p>
          <a:p>
            <a:r>
              <a:rPr lang="ru-RU" altLang="uk-UA" sz="2400" b="1" i="1">
                <a:solidFill>
                  <a:srgbClr val="000000"/>
                </a:solidFill>
                <a:latin typeface="Corbel" pitchFamily="34" charset="0"/>
              </a:rPr>
              <a:t>переданное нам нашими предшественниками! </a:t>
            </a:r>
          </a:p>
          <a:p>
            <a:r>
              <a:rPr lang="ru-RU" altLang="uk-UA" sz="2400" b="1" i="1">
                <a:solidFill>
                  <a:srgbClr val="000000"/>
                </a:solidFill>
                <a:latin typeface="Corbel" pitchFamily="34" charset="0"/>
              </a:rPr>
              <a:t>Обращайтесь почтительно </a:t>
            </a:r>
          </a:p>
          <a:p>
            <a:r>
              <a:rPr lang="ru-RU" altLang="uk-UA" sz="2400" b="1" i="1">
                <a:solidFill>
                  <a:srgbClr val="000000"/>
                </a:solidFill>
                <a:latin typeface="Corbel" pitchFamily="34" charset="0"/>
              </a:rPr>
              <a:t>с этим могущественным орудием; </a:t>
            </a:r>
          </a:p>
          <a:p>
            <a:r>
              <a:rPr lang="ru-RU" altLang="uk-UA" sz="2400" b="1" i="1">
                <a:solidFill>
                  <a:srgbClr val="000000"/>
                </a:solidFill>
                <a:latin typeface="Corbel" pitchFamily="34" charset="0"/>
              </a:rPr>
              <a:t>в руках умелых оно</a:t>
            </a:r>
          </a:p>
          <a:p>
            <a:r>
              <a:rPr lang="ru-RU" altLang="uk-UA" sz="2400" b="1" i="1">
                <a:solidFill>
                  <a:srgbClr val="000000"/>
                </a:solidFill>
                <a:latin typeface="Corbel" pitchFamily="34" charset="0"/>
              </a:rPr>
              <a:t> в состоянии совершать чудеса. </a:t>
            </a:r>
            <a:br>
              <a:rPr lang="ru-RU" altLang="uk-UA" sz="2400" b="1" i="1">
                <a:solidFill>
                  <a:srgbClr val="000000"/>
                </a:solidFill>
                <a:latin typeface="Corbel" pitchFamily="34" charset="0"/>
              </a:rPr>
            </a:br>
            <a:r>
              <a:rPr lang="ru-RU" altLang="uk-UA" sz="2400" b="1" i="1">
                <a:solidFill>
                  <a:srgbClr val="000000"/>
                </a:solidFill>
                <a:latin typeface="Corbel" pitchFamily="34" charset="0"/>
              </a:rPr>
              <a:t>                                                 </a:t>
            </a:r>
            <a:r>
              <a:rPr lang="ru-RU" altLang="uk-UA" sz="2400" b="1" i="1">
                <a:solidFill>
                  <a:srgbClr val="002060"/>
                </a:solidFill>
                <a:latin typeface="Corbel" pitchFamily="34" charset="0"/>
              </a:rPr>
              <a:t>И.С. Тургенев </a:t>
            </a:r>
          </a:p>
          <a:p>
            <a:r>
              <a:rPr lang="ru-RU" altLang="uk-UA" sz="2800">
                <a:solidFill>
                  <a:srgbClr val="002060"/>
                </a:solidFill>
                <a:latin typeface="Corbel" pitchFamily="34" charset="0"/>
              </a:rPr>
              <a:t>   </a:t>
            </a:r>
          </a:p>
        </p:txBody>
      </p:sp>
      <p:pic>
        <p:nvPicPr>
          <p:cNvPr id="58371" name="Picture 2" descr="i?id=15813688-10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333375"/>
            <a:ext cx="201295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3" descr="C:\Documents and Settings\Иятта\Рабочий стол\ЭТО СРОЧНО\Новая папка\755ad610193c.png"/>
          <p:cNvPicPr>
            <a:picLocks noChangeAspect="1" noChangeArrowheads="1"/>
          </p:cNvPicPr>
          <p:nvPr/>
        </p:nvPicPr>
        <p:blipFill>
          <a:blip r:embed="rId2">
            <a:lum bright="-20000" contrast="20000"/>
          </a:blip>
          <a:srcRect/>
          <a:stretch>
            <a:fillRect/>
          </a:stretch>
        </p:blipFill>
        <p:spPr bwMode="auto">
          <a:xfrm>
            <a:off x="5357813" y="3068638"/>
            <a:ext cx="3786187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Прямоугольник 5">
            <a:hlinkClick r:id="rId3"/>
          </p:cNvPr>
          <p:cNvSpPr>
            <a:spLocks noChangeArrowheads="1"/>
          </p:cNvSpPr>
          <p:nvPr/>
        </p:nvSpPr>
        <p:spPr bwMode="auto">
          <a:xfrm>
            <a:off x="323850" y="404813"/>
            <a:ext cx="7345363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uk-UA" sz="2800">
              <a:latin typeface="Corbel" pitchFamily="34" charset="0"/>
            </a:endParaRPr>
          </a:p>
          <a:p>
            <a:r>
              <a:rPr lang="ru-RU" altLang="uk-UA" sz="6000">
                <a:solidFill>
                  <a:srgbClr val="C00000"/>
                </a:solidFill>
                <a:latin typeface="Corbel" pitchFamily="34" charset="0"/>
              </a:rPr>
              <a:t>   </a:t>
            </a:r>
            <a:r>
              <a:rPr lang="ru-RU" altLang="uk-UA" sz="6000" b="1" i="1">
                <a:solidFill>
                  <a:srgbClr val="C00000"/>
                </a:solidFill>
                <a:latin typeface="Corbel" pitchFamily="34" charset="0"/>
              </a:rPr>
              <a:t>Изучайте, берегите, цените и  уважайте </a:t>
            </a:r>
          </a:p>
          <a:p>
            <a:r>
              <a:rPr lang="ru-RU" altLang="uk-UA" sz="6000" b="1" i="1">
                <a:solidFill>
                  <a:srgbClr val="C00000"/>
                </a:solidFill>
                <a:latin typeface="Corbel" pitchFamily="34" charset="0"/>
              </a:rPr>
              <a:t>     родной  язык !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Содержимое 2"/>
          <p:cNvSpPr>
            <a:spLocks noGrp="1"/>
          </p:cNvSpPr>
          <p:nvPr>
            <p:ph idx="4294967295"/>
          </p:nvPr>
        </p:nvSpPr>
        <p:spPr>
          <a:xfrm>
            <a:off x="684213" y="981075"/>
            <a:ext cx="7545387" cy="5343525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3200" b="1" smtClean="0"/>
              <a:t>   Когда в годы Великой Отечественной войны над нашей страной нависла угроза уничтожения, порабощения, многие понимали, что наряду с задачей защиты свободы и независимости государства не менее важной является задача сохранения родного языка. Ведь есть язык – есть и нация. Именно эта мысль звучит в знаменитом стихотворении. </a:t>
            </a:r>
            <a:endParaRPr lang="ru-RU" sz="3200" b="1" u="sn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latin typeface="+mn-lt"/>
              </a:rPr>
              <a:t>А.А. Ахматова «Мужество»</a:t>
            </a:r>
            <a:endParaRPr lang="ru-RU" dirty="0">
              <a:latin typeface="+mn-lt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2133600"/>
            <a:ext cx="5616575" cy="44640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Мужество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/>
              <a:t>Мы знаем, что ныне лежит на весах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/>
              <a:t>И что совершается ныне.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/>
              <a:t>Час мужества пробил на наших часах,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/>
              <a:t>И мужество нас не покинет.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/>
              <a:t>Не страшно под пулями мертвыми лечь,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/>
              <a:t>Не горько остаться без крова,-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/>
              <a:t>И мы сохраним тебя, русская речь,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/>
              <a:t>Великое русское слово.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/>
              <a:t>Свободным и чистым тебя пронесем,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/>
              <a:t>И внукам дадим, и от плена спасем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/>
              <a:t>Навеки!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i="1" dirty="0" smtClean="0"/>
              <a:t>23 февраля 1942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4" name="Мужеств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072313" y="5286375"/>
            <a:ext cx="5000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Содержимое 2"/>
          <p:cNvSpPr>
            <a:spLocks noGrp="1"/>
          </p:cNvSpPr>
          <p:nvPr>
            <p:ph idx="1"/>
          </p:nvPr>
        </p:nvSpPr>
        <p:spPr>
          <a:xfrm>
            <a:off x="500063" y="1285875"/>
            <a:ext cx="8229600" cy="43894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600" b="1" smtClean="0"/>
              <a:t>  Фраза о великом и могучем русском языке    настолько прочно вошла в наше сознание, что мало кому приходит в голову усомниться в истинности тургеневских слов. Между тем современное состояние нашего языка у многих вызывает тревогу. </a:t>
            </a:r>
            <a:endParaRPr lang="ru-RU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Содержимое 2"/>
          <p:cNvSpPr>
            <a:spLocks noGrp="1"/>
          </p:cNvSpPr>
          <p:nvPr>
            <p:ph idx="1"/>
          </p:nvPr>
        </p:nvSpPr>
        <p:spPr>
          <a:xfrm>
            <a:off x="428625" y="1428750"/>
            <a:ext cx="8229600" cy="4389438"/>
          </a:xfrm>
        </p:spPr>
        <p:txBody>
          <a:bodyPr/>
          <a:lstStyle/>
          <a:p>
            <a:r>
              <a:rPr lang="ru-RU" sz="4000" b="1" smtClean="0"/>
              <a:t> Какие проблемы существуют в современном состоянии русского языка? </a:t>
            </a:r>
          </a:p>
          <a:p>
            <a:endParaRPr lang="ru-RU" sz="4000" b="1" smtClean="0"/>
          </a:p>
          <a:p>
            <a:r>
              <a:rPr lang="ru-RU" sz="4000" b="1" smtClean="0"/>
              <a:t> Что мешает русскому   языку?  </a:t>
            </a:r>
          </a:p>
          <a:p>
            <a:pPr>
              <a:lnSpc>
                <a:spcPct val="80000"/>
              </a:lnSpc>
            </a:pPr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latin typeface="+mn-lt"/>
              </a:rPr>
              <a:t>«Экология языка»</a:t>
            </a:r>
            <a:endParaRPr lang="ru-RU" sz="40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/>
              <a:t>В свое время  академик  Лихачев  ввел понятие «Экология  языка». Основные идеи его исследований были  направлены  на защиту русского языка  как части всей русской культуры. 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/>
              <a:t> «Самая большая  ценность народа  - его язык, язык, на котором он пишет, говорит, думает. Важнейший способ узнать человека – его умственное развитие, его моральный облик, его характер – прислушайтесь к тому, как он говорит», - писал Д.С. Лихачев.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 smtClean="0">
                <a:latin typeface="+mn-lt"/>
              </a:rPr>
              <a:t>Измените число</a:t>
            </a:r>
            <a:endParaRPr lang="ru-RU" sz="4800" b="1" dirty="0">
              <a:latin typeface="+mn-lt"/>
            </a:endParaRPr>
          </a:p>
        </p:txBody>
      </p:sp>
      <p:sp>
        <p:nvSpPr>
          <p:cNvPr id="665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200" b="1" smtClean="0"/>
              <a:t>   Тропа – </a:t>
            </a:r>
            <a:br>
              <a:rPr lang="ru-RU" sz="3200" b="1" smtClean="0"/>
            </a:br>
            <a:r>
              <a:rPr lang="ru-RU" sz="3200" b="1" smtClean="0"/>
              <a:t>Гора – </a:t>
            </a:r>
            <a:br>
              <a:rPr lang="ru-RU" sz="3200" b="1" smtClean="0"/>
            </a:br>
            <a:r>
              <a:rPr lang="ru-RU" sz="3200" b="1" smtClean="0"/>
              <a:t>Трава –  </a:t>
            </a:r>
            <a:br>
              <a:rPr lang="ru-RU" sz="3200" b="1" smtClean="0"/>
            </a:br>
            <a:r>
              <a:rPr lang="ru-RU" sz="3200" b="1" smtClean="0"/>
              <a:t>Стена – </a:t>
            </a:r>
          </a:p>
          <a:p>
            <a:pPr>
              <a:buFont typeface="Wingdings 2" pitchFamily="18" charset="2"/>
              <a:buNone/>
            </a:pPr>
            <a:r>
              <a:rPr lang="ru-RU" sz="3200" b="1" smtClean="0"/>
              <a:t>                                              Поле– </a:t>
            </a:r>
            <a:br>
              <a:rPr lang="ru-RU" sz="3200" b="1" smtClean="0"/>
            </a:br>
            <a:r>
              <a:rPr lang="ru-RU" sz="3200" b="1" smtClean="0"/>
              <a:t>                                            Холм – </a:t>
            </a:r>
            <a:br>
              <a:rPr lang="ru-RU" sz="3200" b="1" smtClean="0"/>
            </a:br>
            <a:r>
              <a:rPr lang="ru-RU" sz="3200" b="1" smtClean="0"/>
              <a:t>                                            Голова – </a:t>
            </a:r>
            <a:br>
              <a:rPr lang="ru-RU" sz="3200" b="1" smtClean="0"/>
            </a:br>
            <a:r>
              <a:rPr lang="ru-RU" sz="3200" b="1" smtClean="0"/>
              <a:t>                                             Цена – 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911725"/>
          </a:xfrm>
        </p:spPr>
        <p:txBody>
          <a:bodyPr>
            <a:normAutofit lnSpcReduction="10000"/>
          </a:bodyPr>
          <a:lstStyle/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/>
              <a:t>   </a:t>
            </a:r>
            <a:r>
              <a:rPr lang="ru-RU" sz="3200" b="1" dirty="0" smtClean="0"/>
              <a:t>Во дни сомнений, во дни тягостных раздумий о судьбах моей Родины, - ты один мне поддержка и опора, о великий, могучий, правдивый и свободный русский язык! Не будь тебя – как не впасть в отчаяние при виде всего, что совершается дома? Но нельзя верить, чтобы такой язык не был дан великому народу!</a:t>
            </a:r>
          </a:p>
          <a:p>
            <a:pPr marL="274320" indent="-274320" algn="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/>
              <a:t>И.С. Тургенев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latin typeface="+mn-lt"/>
              </a:rPr>
              <a:t>Образуйте форму </a:t>
            </a:r>
            <a:br>
              <a:rPr lang="ru-RU" sz="3600" b="1" dirty="0" smtClean="0">
                <a:latin typeface="+mn-lt"/>
              </a:rPr>
            </a:br>
            <a:r>
              <a:rPr lang="ru-RU" sz="3600" b="1" dirty="0" smtClean="0">
                <a:latin typeface="+mn-lt"/>
              </a:rPr>
              <a:t>множественного числа </a:t>
            </a:r>
            <a:endParaRPr lang="ru-RU" sz="36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500" b="1" dirty="0" smtClean="0"/>
              <a:t>Кот – </a:t>
            </a:r>
            <a:br>
              <a:rPr lang="ru-RU" sz="4500" b="1" dirty="0" smtClean="0"/>
            </a:br>
            <a:r>
              <a:rPr lang="ru-RU" sz="4500" b="1" dirty="0" smtClean="0"/>
              <a:t>Плот –  </a:t>
            </a:r>
            <a:br>
              <a:rPr lang="ru-RU" sz="4500" b="1" dirty="0" smtClean="0"/>
            </a:br>
            <a:r>
              <a:rPr lang="ru-RU" sz="4500" b="1" dirty="0" smtClean="0"/>
              <a:t>Грот – </a:t>
            </a:r>
            <a:br>
              <a:rPr lang="ru-RU" sz="4500" b="1" dirty="0" smtClean="0"/>
            </a:br>
            <a:r>
              <a:rPr lang="ru-RU" sz="4500" b="1" dirty="0" smtClean="0"/>
              <a:t>Беда – </a:t>
            </a:r>
            <a:br>
              <a:rPr lang="ru-RU" sz="4500" b="1" dirty="0" smtClean="0"/>
            </a:br>
            <a:r>
              <a:rPr lang="ru-RU" sz="4500" b="1" dirty="0" smtClean="0"/>
              <a:t>Рука – </a:t>
            </a:r>
            <a:br>
              <a:rPr lang="ru-RU" sz="4500" b="1" dirty="0" smtClean="0"/>
            </a:br>
            <a:r>
              <a:rPr lang="ru-RU" sz="4500" b="1" dirty="0" smtClean="0"/>
              <a:t>Еда – </a:t>
            </a:r>
            <a:br>
              <a:rPr lang="ru-RU" sz="4500" b="1" dirty="0" smtClean="0"/>
            </a:br>
            <a:r>
              <a:rPr lang="ru-RU" sz="4500" b="1" dirty="0" smtClean="0"/>
              <a:t>День –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4500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smtClean="0"/>
              <a:t> </a:t>
            </a:r>
            <a:r>
              <a:rPr lang="ru-RU" sz="3600" b="1" smtClean="0"/>
              <a:t>Пень –  </a:t>
            </a:r>
          </a:p>
          <a:p>
            <a:pPr>
              <a:buFont typeface="Wingdings 2" pitchFamily="18" charset="2"/>
              <a:buNone/>
            </a:pPr>
            <a:r>
              <a:rPr lang="ru-RU" sz="3600" b="1" smtClean="0"/>
              <a:t>     Лень –</a:t>
            </a:r>
            <a:br>
              <a:rPr lang="ru-RU" sz="3600" b="1" smtClean="0"/>
            </a:br>
            <a:r>
              <a:rPr lang="ru-RU" sz="3600" b="1" smtClean="0"/>
              <a:t>Дуга –  </a:t>
            </a:r>
            <a:br>
              <a:rPr lang="ru-RU" sz="3600" b="1" smtClean="0"/>
            </a:br>
            <a:r>
              <a:rPr lang="ru-RU" sz="3600" b="1" smtClean="0"/>
              <a:t>Река – </a:t>
            </a:r>
            <a:br>
              <a:rPr lang="ru-RU" sz="3600" b="1" smtClean="0"/>
            </a:br>
            <a:r>
              <a:rPr lang="ru-RU" sz="3600" b="1" smtClean="0"/>
              <a:t>Мука – </a:t>
            </a:r>
            <a:br>
              <a:rPr lang="ru-RU" sz="3600" b="1" smtClean="0"/>
            </a:br>
            <a:r>
              <a:rPr lang="ru-RU" sz="3600" b="1" smtClean="0"/>
              <a:t>Слива – </a:t>
            </a:r>
            <a:br>
              <a:rPr lang="ru-RU" sz="3600" b="1" smtClean="0"/>
            </a:br>
            <a:r>
              <a:rPr lang="ru-RU" sz="3600" b="1" smtClean="0"/>
              <a:t>Грива – </a:t>
            </a:r>
          </a:p>
          <a:p>
            <a:endParaRPr lang="ru-RU" sz="36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smtClean="0"/>
              <a:t>Диво – </a:t>
            </a:r>
            <a:br>
              <a:rPr lang="ru-RU" sz="3600" b="1" smtClean="0"/>
            </a:br>
            <a:r>
              <a:rPr lang="ru-RU" sz="3600" b="1" smtClean="0"/>
              <a:t>Цыпленок – </a:t>
            </a:r>
            <a:br>
              <a:rPr lang="ru-RU" sz="3600" b="1" smtClean="0"/>
            </a:br>
            <a:r>
              <a:rPr lang="ru-RU" sz="3600" b="1" smtClean="0"/>
              <a:t>Козленок – </a:t>
            </a:r>
            <a:br>
              <a:rPr lang="ru-RU" sz="3600" b="1" smtClean="0"/>
            </a:br>
            <a:r>
              <a:rPr lang="ru-RU" sz="3600" b="1" smtClean="0"/>
              <a:t>Бочонок – </a:t>
            </a:r>
            <a:endParaRPr lang="ru-RU" sz="3600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latin typeface="+mn-lt"/>
              </a:rPr>
              <a:t>Образуйте новое слово</a:t>
            </a:r>
            <a:endParaRPr lang="ru-RU" sz="40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100" b="1" u="sng" dirty="0" smtClean="0"/>
              <a:t>Сено</a:t>
            </a:r>
            <a:endParaRPr lang="ru-RU" sz="3100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100" b="1" dirty="0" smtClean="0"/>
              <a:t>Банк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100" b="1" dirty="0" smtClean="0"/>
              <a:t>Стол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100" b="1" dirty="0" smtClean="0"/>
              <a:t>Зал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100" b="1" dirty="0" smtClean="0"/>
              <a:t>Свет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100" b="1" dirty="0" smtClean="0"/>
              <a:t>Яр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100" b="1" dirty="0" smtClean="0"/>
              <a:t>Воз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100" b="1" dirty="0" smtClean="0"/>
              <a:t>Газ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100" b="1" dirty="0" smtClean="0"/>
              <a:t>Гриб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100" b="1" dirty="0" smtClean="0"/>
              <a:t>Хор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100" b="1" dirty="0" smtClean="0"/>
              <a:t>Чувство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100" b="1" dirty="0" smtClean="0"/>
              <a:t>Бор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70659" name="Прямоугольник 3"/>
          <p:cNvSpPr>
            <a:spLocks noChangeArrowheads="1"/>
          </p:cNvSpPr>
          <p:nvPr/>
        </p:nvSpPr>
        <p:spPr bwMode="auto">
          <a:xfrm>
            <a:off x="2286000" y="1582738"/>
            <a:ext cx="457200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onstantia" pitchFamily="18" charset="0"/>
            </a:endParaRPr>
          </a:p>
          <a:p>
            <a:pPr algn="r"/>
            <a:r>
              <a:rPr lang="ru-RU" sz="2400" b="1">
                <a:latin typeface="Constantia" pitchFamily="18" charset="0"/>
              </a:rPr>
              <a:t>овод </a:t>
            </a:r>
            <a:br>
              <a:rPr lang="ru-RU" sz="2400" b="1">
                <a:latin typeface="Constantia" pitchFamily="18" charset="0"/>
              </a:rPr>
            </a:br>
            <a:r>
              <a:rPr lang="ru-RU" sz="2400" b="1">
                <a:latin typeface="Constantia" pitchFamily="18" charset="0"/>
              </a:rPr>
              <a:t>рот </a:t>
            </a:r>
            <a:br>
              <a:rPr lang="ru-RU" sz="2400" b="1">
                <a:latin typeface="Constantia" pitchFamily="18" charset="0"/>
              </a:rPr>
            </a:br>
            <a:r>
              <a:rPr lang="ru-RU" sz="2400" b="1">
                <a:latin typeface="Constantia" pitchFamily="18" charset="0"/>
              </a:rPr>
              <a:t>ежи</a:t>
            </a:r>
            <a:br>
              <a:rPr lang="ru-RU" sz="2400" b="1">
                <a:latin typeface="Constantia" pitchFamily="18" charset="0"/>
              </a:rPr>
            </a:br>
            <a:r>
              <a:rPr lang="ru-RU" sz="2400" b="1">
                <a:latin typeface="Constantia" pitchFamily="18" charset="0"/>
              </a:rPr>
              <a:t> глас </a:t>
            </a:r>
            <a:br>
              <a:rPr lang="ru-RU" sz="2400" b="1">
                <a:latin typeface="Constantia" pitchFamily="18" charset="0"/>
              </a:rPr>
            </a:br>
            <a:r>
              <a:rPr lang="ru-RU" sz="2400" b="1">
                <a:latin typeface="Constantia" pitchFamily="18" charset="0"/>
              </a:rPr>
              <a:t> ода </a:t>
            </a:r>
            <a:br>
              <a:rPr lang="ru-RU" sz="2400" b="1">
                <a:latin typeface="Constantia" pitchFamily="18" charset="0"/>
              </a:rPr>
            </a:br>
            <a:r>
              <a:rPr lang="ru-RU" sz="2400" b="1">
                <a:latin typeface="Constantia" pitchFamily="18" charset="0"/>
              </a:rPr>
              <a:t> </a:t>
            </a:r>
            <a:r>
              <a:rPr lang="ru-RU" sz="2400" b="1" u="sng">
                <a:latin typeface="Constantia" pitchFamily="18" charset="0"/>
              </a:rPr>
              <a:t>вал</a:t>
            </a:r>
            <a:br>
              <a:rPr lang="ru-RU" sz="2400" b="1" u="sng">
                <a:latin typeface="Constantia" pitchFamily="18" charset="0"/>
              </a:rPr>
            </a:br>
            <a:r>
              <a:rPr lang="ru-RU" sz="2400" b="1">
                <a:latin typeface="Constantia" pitchFamily="18" charset="0"/>
              </a:rPr>
              <a:t> очки</a:t>
            </a:r>
            <a:br>
              <a:rPr lang="ru-RU" sz="2400" b="1">
                <a:latin typeface="Constantia" pitchFamily="18" charset="0"/>
              </a:rPr>
            </a:br>
            <a:r>
              <a:rPr lang="ru-RU" sz="2400" b="1">
                <a:latin typeface="Constantia" pitchFamily="18" charset="0"/>
              </a:rPr>
              <a:t> елка </a:t>
            </a:r>
            <a:br>
              <a:rPr lang="ru-RU" sz="2400" b="1">
                <a:latin typeface="Constantia" pitchFamily="18" charset="0"/>
              </a:rPr>
            </a:br>
            <a:r>
              <a:rPr lang="ru-RU" sz="2400" b="1">
                <a:latin typeface="Constantia" pitchFamily="18" charset="0"/>
              </a:rPr>
              <a:t> марка </a:t>
            </a:r>
            <a:br>
              <a:rPr lang="ru-RU" sz="2400" b="1">
                <a:latin typeface="Constantia" pitchFamily="18" charset="0"/>
              </a:rPr>
            </a:br>
            <a:r>
              <a:rPr lang="ru-RU" sz="2400" b="1">
                <a:latin typeface="Constantia" pitchFamily="18" charset="0"/>
              </a:rPr>
              <a:t> он </a:t>
            </a:r>
            <a:br>
              <a:rPr lang="ru-RU" sz="2400" b="1">
                <a:latin typeface="Constantia" pitchFamily="18" charset="0"/>
              </a:rPr>
            </a:br>
            <a:r>
              <a:rPr lang="ru-RU" sz="2400" b="1">
                <a:latin typeface="Constantia" pitchFamily="18" charset="0"/>
              </a:rPr>
              <a:t> яр </a:t>
            </a:r>
            <a:br>
              <a:rPr lang="ru-RU" sz="2400" b="1">
                <a:latin typeface="Constantia" pitchFamily="18" charset="0"/>
              </a:rPr>
            </a:br>
            <a:r>
              <a:rPr lang="ru-RU" sz="2400" b="1">
                <a:latin typeface="Constantia" pitchFamily="18" charset="0"/>
              </a:rPr>
              <a:t>ода</a:t>
            </a:r>
            <a:r>
              <a:rPr lang="ru-RU" sz="2400">
                <a:latin typeface="Constantia" pitchFamily="18" charset="0"/>
              </a:rPr>
              <a:t/>
            </a:r>
            <a:br>
              <a:rPr lang="ru-RU" sz="2400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2392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latin typeface="+mn-lt"/>
              </a:rPr>
              <a:t>ОТВЕТЫ</a:t>
            </a:r>
            <a:endParaRPr lang="ru-RU" sz="28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6000" b="1" dirty="0" smtClean="0"/>
              <a:t>Сено вал</a:t>
            </a:r>
          </a:p>
          <a:p>
            <a:pPr marL="274320" indent="-274320" algn="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6000" b="1" dirty="0" smtClean="0"/>
              <a:t>Банк рот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6000" b="1" dirty="0" smtClean="0"/>
              <a:t>Стол яр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6000" b="1" dirty="0" smtClean="0"/>
              <a:t>Зал ежи</a:t>
            </a:r>
          </a:p>
          <a:p>
            <a:pPr marL="274320" indent="-274320" algn="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6000" b="1" dirty="0" smtClean="0"/>
              <a:t>Яр марка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6000" b="1" dirty="0" smtClean="0"/>
              <a:t>Воз</a:t>
            </a:r>
            <a:r>
              <a:rPr lang="en-US" sz="6000" b="1" dirty="0" smtClean="0"/>
              <a:t> </a:t>
            </a:r>
            <a:r>
              <a:rPr lang="ru-RU" sz="6000" b="1" dirty="0" smtClean="0"/>
              <a:t>глас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6000" b="1" dirty="0" smtClean="0"/>
              <a:t>Газон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6000" b="1" dirty="0" smtClean="0"/>
              <a:t>Гриб очки</a:t>
            </a:r>
          </a:p>
          <a:p>
            <a:pPr marL="274320" indent="-274320" algn="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6000" b="1" dirty="0" smtClean="0"/>
              <a:t>Хор овод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6000" b="1" dirty="0" smtClean="0"/>
              <a:t>Чувство вал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6000" b="1" dirty="0" smtClean="0"/>
              <a:t>Свет елка</a:t>
            </a:r>
          </a:p>
          <a:p>
            <a:pPr marL="274320" indent="-274320" algn="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6000" b="1" dirty="0" smtClean="0"/>
              <a:t>Бор ода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latin typeface="+mn-lt"/>
              </a:rPr>
              <a:t>Лексическое значение</a:t>
            </a:r>
            <a:endParaRPr lang="ru-RU" sz="4000" b="1" dirty="0">
              <a:latin typeface="+mn-lt"/>
            </a:endParaRPr>
          </a:p>
        </p:txBody>
      </p:sp>
      <p:sp>
        <p:nvSpPr>
          <p:cNvPr id="737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smtClean="0"/>
              <a:t>гусеница </a:t>
            </a:r>
          </a:p>
          <a:p>
            <a:r>
              <a:rPr lang="ru-RU" sz="3600" b="1" smtClean="0"/>
              <a:t>торты </a:t>
            </a:r>
          </a:p>
          <a:p>
            <a:r>
              <a:rPr lang="ru-RU" sz="3600" b="1" smtClean="0"/>
              <a:t>балуюсь </a:t>
            </a:r>
          </a:p>
          <a:p>
            <a:r>
              <a:rPr lang="ru-RU" sz="3600" b="1" smtClean="0"/>
              <a:t>комбайнер </a:t>
            </a:r>
          </a:p>
          <a:p>
            <a:r>
              <a:rPr lang="ru-RU" sz="3600" b="1" smtClean="0"/>
              <a:t>тефтели 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latin typeface="+mn-lt"/>
              </a:rPr>
              <a:t>ОТВЕТЫ</a:t>
            </a:r>
            <a:endParaRPr lang="ru-RU" sz="40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/>
              <a:t>гусеница 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/>
              <a:t>(личинка бабочки)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/>
              <a:t>торты 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/>
              <a:t>(кондитерское изделие)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/>
              <a:t>балуюсь 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/>
              <a:t>(шалить, забавляться)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/>
              <a:t>комбайнер 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/>
              <a:t>(водитель комбайна)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/>
              <a:t>тефтели 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/>
              <a:t>(кушанье в виде шариков из мясного фарша)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latin typeface="+mn-lt"/>
              </a:rPr>
              <a:t>Лексическое значение</a:t>
            </a:r>
            <a:endParaRPr lang="ru-RU" sz="4000" dirty="0">
              <a:latin typeface="+mn-lt"/>
            </a:endParaRPr>
          </a:p>
        </p:txBody>
      </p:sp>
      <p:sp>
        <p:nvSpPr>
          <p:cNvPr id="757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smtClean="0"/>
              <a:t>мельком </a:t>
            </a:r>
          </a:p>
          <a:p>
            <a:r>
              <a:rPr lang="ru-RU" sz="4400" b="1" smtClean="0"/>
              <a:t>вахтер </a:t>
            </a:r>
          </a:p>
          <a:p>
            <a:r>
              <a:rPr lang="ru-RU" sz="4400" b="1" smtClean="0"/>
              <a:t>щавель </a:t>
            </a:r>
          </a:p>
          <a:p>
            <a:r>
              <a:rPr lang="ru-RU" sz="4400" b="1" smtClean="0"/>
              <a:t>квартал 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latin typeface="+mn-lt"/>
              </a:rPr>
              <a:t>ОТВЕТЫ</a:t>
            </a:r>
            <a:endParaRPr lang="ru-RU" sz="40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/>
              <a:t>мельком 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/>
              <a:t>(в самое короткое время, бегло)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/>
              <a:t>вахтер 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/>
              <a:t>(дежурный сторож)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/>
              <a:t>щавель 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/>
              <a:t>(растение)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/>
              <a:t>квартал 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/>
              <a:t>(часть города)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428750"/>
            <a:ext cx="8229600" cy="4335463"/>
          </a:xfrm>
        </p:spPr>
        <p:txBody>
          <a:bodyPr>
            <a:normAutofit lnSpcReduction="10000"/>
          </a:bodyPr>
          <a:lstStyle/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/>
              <a:t>   </a:t>
            </a:r>
            <a:r>
              <a:rPr lang="ru-RU" sz="3500" b="1" dirty="0" smtClean="0"/>
              <a:t>Берегите наш язык, наш прекрасный русский язык, — это клад, это достояние, переданное нам нашими предшественниками! Обращайтесь почтительно с этим могущественным орудием!</a:t>
            </a:r>
            <a:endParaRPr lang="en-US" sz="3500" b="1" dirty="0" smtClean="0">
              <a:solidFill>
                <a:srgbClr val="800000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3500" b="1" dirty="0" smtClean="0">
              <a:solidFill>
                <a:srgbClr val="800000"/>
              </a:solidFill>
            </a:endParaRPr>
          </a:p>
          <a:p>
            <a:pPr marL="274320" indent="-274320" algn="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500" b="1" dirty="0" smtClean="0"/>
              <a:t>                       </a:t>
            </a:r>
            <a:r>
              <a:rPr lang="ru-RU" sz="3500" b="1" dirty="0" smtClean="0"/>
              <a:t>И. С. Тургенев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b="1" smtClean="0"/>
              <a:t>   </a:t>
            </a:r>
            <a:r>
              <a:rPr lang="ru-RU" sz="4800" b="1" smtClean="0"/>
              <a:t>Ты один мне поддержка </a:t>
            </a:r>
          </a:p>
          <a:p>
            <a:pPr>
              <a:buFont typeface="Wingdings 2" pitchFamily="18" charset="2"/>
              <a:buNone/>
            </a:pPr>
            <a:r>
              <a:rPr lang="ru-RU" sz="4800" b="1" smtClean="0"/>
              <a:t>  и опора, о великий, могучий, правдивый и свободный русский язык!</a:t>
            </a:r>
            <a:endParaRPr lang="ru-RU" sz="4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Содержимое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559425"/>
          </a:xfrm>
        </p:spPr>
        <p:txBody>
          <a:bodyPr/>
          <a:lstStyle/>
          <a:p>
            <a:r>
              <a:rPr lang="ru-RU" sz="2400" smtClean="0"/>
              <a:t> </a:t>
            </a:r>
            <a:r>
              <a:rPr lang="ru-RU" sz="2400" b="1" smtClean="0"/>
              <a:t>Русский язык – великий, могучий, правдивый и свободный, так как он даёт возможность русскому народу выражать любые мысли и чувства, причём не одним, а многими способами.</a:t>
            </a:r>
          </a:p>
          <a:p>
            <a:r>
              <a:rPr lang="ru-RU" sz="2400" b="1" smtClean="0"/>
              <a:t> Через язык любой человек может быть свободным, так как то, что запрещают, можно выразить в словах.</a:t>
            </a:r>
          </a:p>
          <a:p>
            <a:r>
              <a:rPr lang="ru-RU" sz="2400" b="1" smtClean="0"/>
              <a:t> Русский язык -  не просто средство для выражения мысли, а сама мысль. Ведь в языке живет вся наша история, особенность нашего миропонимания.</a:t>
            </a:r>
          </a:p>
          <a:p>
            <a:r>
              <a:rPr lang="ru-RU" sz="2400" b="1" smtClean="0"/>
              <a:t>  Состояние речи - это состояние мысли, состояние мысли - это состояние сознания, состояние сознания - это предпосылка поступков.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+mn-lt"/>
              </a:rPr>
              <a:t>24 мая – День письменности</a:t>
            </a:r>
            <a:endParaRPr lang="ru-RU" b="1" dirty="0">
              <a:latin typeface="+mn-lt"/>
            </a:endParaRPr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200" b="1" i="1" smtClean="0"/>
              <a:t>   </a:t>
            </a:r>
            <a:r>
              <a:rPr lang="ru-RU" sz="3200" b="1" smtClean="0"/>
              <a:t>Мы вспоминаем об истории нашего языка и тех, кто первым показал нам путь в завораживающий мир книг.</a:t>
            </a:r>
          </a:p>
          <a:p>
            <a:pPr>
              <a:buFont typeface="Wingdings 2" pitchFamily="18" charset="2"/>
              <a:buNone/>
            </a:pPr>
            <a:endParaRPr lang="ru-RU" sz="3200" b="1" smtClean="0"/>
          </a:p>
          <a:p>
            <a:r>
              <a:rPr lang="ru-RU" sz="3200" b="1" smtClean="0"/>
              <a:t>Кто стоял у  истоков нашей письменности? </a:t>
            </a:r>
          </a:p>
          <a:p>
            <a:r>
              <a:rPr lang="ru-RU" sz="3200" b="1" smtClean="0"/>
              <a:t>Кто создал  славянскую азбуку?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00806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atin typeface="+mn-lt"/>
              </a:rPr>
              <a:t>Кирилл и </a:t>
            </a:r>
            <a:r>
              <a:rPr lang="ru-RU" b="1" dirty="0" err="1" smtClean="0">
                <a:latin typeface="+mn-lt"/>
              </a:rPr>
              <a:t>Мефодий</a:t>
            </a:r>
            <a:endParaRPr lang="ru-RU" dirty="0">
              <a:latin typeface="+mn-lt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557338"/>
            <a:ext cx="6481762" cy="51117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484313"/>
            <a:ext cx="8229600" cy="4840287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200" b="1" dirty="0" smtClean="0"/>
              <a:t>Появление славянской письменности – заслуга греческих монахов  Кирилла и Мефодия, которые создали азбуку, названную впоследствии глаголицей, и перевели христианские церковные книги с греческого на старославянский – первый книжно – письменный язык всех славян.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200" b="1" dirty="0" smtClean="0"/>
              <a:t>Позднее в Болгарии ученики Кирилла и Мефодия  изобрели вторую и главную славянскую азбуку  - кириллицу.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1258</Words>
  <Application>Microsoft Office PowerPoint</Application>
  <PresentationFormat>Экран (4:3)</PresentationFormat>
  <Paragraphs>249</Paragraphs>
  <Slides>49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49</vt:i4>
      </vt:variant>
    </vt:vector>
  </HeadingPairs>
  <TitlesOfParts>
    <vt:vector size="66" baseType="lpstr">
      <vt:lpstr>Constantia</vt:lpstr>
      <vt:lpstr>Arial</vt:lpstr>
      <vt:lpstr>Calibri</vt:lpstr>
      <vt:lpstr>Wingdings 2</vt:lpstr>
      <vt:lpstr>Corbel</vt:lpstr>
      <vt:lpstr>Verdana</vt:lpstr>
      <vt:lpstr>Gill Sans MT</vt:lpstr>
      <vt:lpstr>Times New Roman</vt:lpstr>
      <vt:lpstr>Поток</vt:lpstr>
      <vt:lpstr>Солнцестояние</vt:lpstr>
      <vt:lpstr>Поток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 Тема</vt:lpstr>
      <vt:lpstr>Задачи:</vt:lpstr>
      <vt:lpstr>Слайд 3</vt:lpstr>
      <vt:lpstr>Слайд 4</vt:lpstr>
      <vt:lpstr>Слайд 5</vt:lpstr>
      <vt:lpstr>Слайд 6</vt:lpstr>
      <vt:lpstr>24 мая – День письменности</vt:lpstr>
      <vt:lpstr>Кирилл и Мефодий</vt:lpstr>
      <vt:lpstr>Слайд 9</vt:lpstr>
      <vt:lpstr>Слайд 10</vt:lpstr>
      <vt:lpstr>Допишите предложения</vt:lpstr>
      <vt:lpstr>Кто соединил литературный русский язык предшествующих эпох с общенародным разговорным языком?</vt:lpstr>
      <vt:lpstr>Александр Сергеевич Пушкин (1799-1837)</vt:lpstr>
      <vt:lpstr>Александр Сергеевич Пушкин </vt:lpstr>
      <vt:lpstr> Владимир Иванович Даль(1801-1872)</vt:lpstr>
      <vt:lpstr>Сергей Иванович Ожегов (1900-1964)</vt:lpstr>
      <vt:lpstr> Насколько ценен наш язык?       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А.А. Ахматова «Мужество»</vt:lpstr>
      <vt:lpstr>Мужество</vt:lpstr>
      <vt:lpstr>Слайд 36</vt:lpstr>
      <vt:lpstr>Слайд 37</vt:lpstr>
      <vt:lpstr>«Экология языка»</vt:lpstr>
      <vt:lpstr>Измените число</vt:lpstr>
      <vt:lpstr>Образуйте форму  множественного числа </vt:lpstr>
      <vt:lpstr>Слайд 41</vt:lpstr>
      <vt:lpstr>Слайд 42</vt:lpstr>
      <vt:lpstr>Образуйте новое слово</vt:lpstr>
      <vt:lpstr>ОТВЕТЫ</vt:lpstr>
      <vt:lpstr>Лексическое значение</vt:lpstr>
      <vt:lpstr>ОТВЕТЫ</vt:lpstr>
      <vt:lpstr>Лексическое значение</vt:lpstr>
      <vt:lpstr>ОТВЕТЫ</vt:lpstr>
      <vt:lpstr>Слайд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Урока</dc:title>
  <dc:subject>Ты один мне поддержка и опора</dc:subject>
  <dc:creator>Скрабатун Ирина Сергеевна</dc:creator>
  <cp:keywords>язык, могучий, русский, родной</cp:keywords>
  <cp:lastModifiedBy>Техникум</cp:lastModifiedBy>
  <cp:revision>102</cp:revision>
  <dcterms:modified xsi:type="dcterms:W3CDTF">2016-06-16T08:17:09Z</dcterms:modified>
</cp:coreProperties>
</file>