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256" r:id="rId2"/>
    <p:sldId id="299" r:id="rId3"/>
    <p:sldId id="257" r:id="rId4"/>
    <p:sldId id="258" r:id="rId5"/>
    <p:sldId id="260" r:id="rId6"/>
    <p:sldId id="259" r:id="rId7"/>
    <p:sldId id="261" r:id="rId8"/>
    <p:sldId id="265" r:id="rId9"/>
    <p:sldId id="288" r:id="rId10"/>
    <p:sldId id="287" r:id="rId11"/>
    <p:sldId id="285" r:id="rId12"/>
    <p:sldId id="286" r:id="rId13"/>
    <p:sldId id="284" r:id="rId14"/>
    <p:sldId id="294" r:id="rId15"/>
    <p:sldId id="293" r:id="rId16"/>
    <p:sldId id="292" r:id="rId17"/>
    <p:sldId id="291" r:id="rId18"/>
    <p:sldId id="298" r:id="rId19"/>
    <p:sldId id="297" r:id="rId20"/>
    <p:sldId id="296" r:id="rId21"/>
    <p:sldId id="295" r:id="rId22"/>
    <p:sldId id="290" r:id="rId23"/>
    <p:sldId id="283" r:id="rId24"/>
    <p:sldId id="282" r:id="rId25"/>
    <p:sldId id="267" r:id="rId26"/>
    <p:sldId id="268" r:id="rId27"/>
    <p:sldId id="262" r:id="rId28"/>
    <p:sldId id="263" r:id="rId29"/>
    <p:sldId id="264" r:id="rId30"/>
    <p:sldId id="273" r:id="rId31"/>
    <p:sldId id="272" r:id="rId32"/>
    <p:sldId id="275" r:id="rId33"/>
    <p:sldId id="274" r:id="rId34"/>
    <p:sldId id="276" r:id="rId35"/>
    <p:sldId id="277" r:id="rId36"/>
    <p:sldId id="281" r:id="rId37"/>
    <p:sldId id="278" r:id="rId38"/>
    <p:sldId id="279" r:id="rId3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66" y="18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3C1EE1-030C-4D6E-9F72-2FCB8DB0E40A}" type="datetimeFigureOut">
              <a:rPr lang="ru-RU" smtClean="0"/>
              <a:t>15.03.2022</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9E1CC4-7193-4A69-BDF7-E8078B2FBCE8}" type="slidenum">
              <a:rPr lang="ru-RU" smtClean="0"/>
              <a:t>‹#›</a:t>
            </a:fld>
            <a:endParaRPr lang="ru-RU"/>
          </a:p>
        </p:txBody>
      </p:sp>
    </p:spTree>
    <p:extLst>
      <p:ext uri="{BB962C8B-B14F-4D97-AF65-F5344CB8AC3E}">
        <p14:creationId xmlns:p14="http://schemas.microsoft.com/office/powerpoint/2010/main" val="4006204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09E1CC4-7193-4A69-BDF7-E8078B2FBCE8}" type="slidenum">
              <a:rPr lang="ru-RU" smtClean="0"/>
              <a:t>26</a:t>
            </a:fld>
            <a:endParaRPr lang="ru-RU"/>
          </a:p>
        </p:txBody>
      </p:sp>
    </p:spTree>
    <p:extLst>
      <p:ext uri="{BB962C8B-B14F-4D97-AF65-F5344CB8AC3E}">
        <p14:creationId xmlns:p14="http://schemas.microsoft.com/office/powerpoint/2010/main" val="422616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15.03.2022</a:t>
            </a:fld>
            <a:endParaRPr lang="ru-RU"/>
          </a:p>
        </p:txBody>
      </p:sp>
      <p:sp>
        <p:nvSpPr>
          <p:cNvPr id="8" name="Slide Number Placeholder 7"/>
          <p:cNvSpPr>
            <a:spLocks noGrp="1"/>
          </p:cNvSpPr>
          <p:nvPr>
            <p:ph type="sldNum" sz="quarter" idx="11"/>
          </p:nvPr>
        </p:nvSpPr>
        <p:spPr/>
        <p:txBody>
          <a:bodyPr/>
          <a:lstStyle/>
          <a:p>
            <a:fld id="{B19B0651-EE4F-4900-A07F-96A6BFA9D0F0}"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15.03.2022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15.03.2022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B4C71EC6-210F-42DE-9C53-41977AD35B3D}" type="datetimeFigureOut">
              <a:rPr lang="ru-RU" smtClean="0"/>
              <a:t>15.03.2022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15.03.2022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B4C71EC6-210F-42DE-9C53-41977AD35B3D}" type="datetimeFigureOut">
              <a:rPr lang="ru-RU" smtClean="0"/>
              <a:t>15.03.2022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15.03.2022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15.03.2022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15.03.2022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15.03.2022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15.03.2022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4C71EC6-210F-42DE-9C53-41977AD35B3D}" type="datetimeFigureOut">
              <a:rPr lang="ru-RU" smtClean="0"/>
              <a:t>15.03.2022</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19B0651-EE4F-4900-A07F-96A6BFA9D0F0}" type="slidenum">
              <a:rPr lang="ru-RU" smtClean="0"/>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251520" y="1442913"/>
            <a:ext cx="8303427"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2800" b="1" i="0" u="none" strike="noStrike" cap="none" normalizeH="0" baseline="0" dirty="0" smtClean="0">
                <a:ln>
                  <a:noFill/>
                </a:ln>
                <a:solidFill>
                  <a:schemeClr val="tx1"/>
                </a:solidFill>
                <a:effectLst/>
                <a:latin typeface="Times New Roman" panose="02020603050405020304" pitchFamily="18" charset="0"/>
                <a:ea typeface="Arial Unicode MS" pitchFamily="34" charset="-128"/>
                <a:cs typeface="Times New Roman" panose="02020603050405020304" pitchFamily="18" charset="0"/>
              </a:rPr>
              <a:t>ТЕХНИЧЕСКОЕ ОПИСАНИЕ КОМПЕТЕНЦИИ</a:t>
            </a:r>
            <a:endParaRPr kumimoji="0" lang="ru-RU" altLang="ru-RU" sz="9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49" name="Рисунок 6" descr="техописание1"/>
          <p:cNvPicPr>
            <a:picLocks noChangeAspect="1" noChangeArrowheads="1"/>
          </p:cNvPicPr>
          <p:nvPr/>
        </p:nvPicPr>
        <p:blipFill>
          <a:blip r:embed="rId2" cstate="print">
            <a:extLst>
              <a:ext uri="{28A0092B-C50C-407E-A947-70E740481C1C}">
                <a14:useLocalDpi xmlns:a14="http://schemas.microsoft.com/office/drawing/2010/main" val="0"/>
              </a:ext>
            </a:extLst>
          </a:blip>
          <a:srcRect t="43367"/>
          <a:stretch>
            <a:fillRect/>
          </a:stretch>
        </p:blipFill>
        <p:spPr bwMode="auto">
          <a:xfrm>
            <a:off x="2915816" y="3212976"/>
            <a:ext cx="3600400" cy="288288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2486557" y="2375302"/>
            <a:ext cx="417088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800" b="0" i="0" u="none" strike="noStrike" cap="none" normalizeH="0" baseline="0" dirty="0" smtClean="0">
                <a:ln>
                  <a:noFill/>
                </a:ln>
                <a:solidFill>
                  <a:schemeClr val="tx1"/>
                </a:solidFill>
                <a:effectLst/>
                <a:latin typeface="Times New Roman" panose="02020603050405020304" pitchFamily="18" charset="0"/>
                <a:ea typeface="Arial Unicode MS" pitchFamily="34" charset="-128"/>
                <a:cs typeface="Times New Roman" panose="02020603050405020304" pitchFamily="18" charset="0"/>
              </a:rPr>
              <a:t>(Сантехника и отопление)</a:t>
            </a:r>
            <a:endParaRPr kumimoji="0" lang="ru-RU" altLang="ru-RU" sz="18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2052" name="Рисунок 7" descr="C:\Users\A.Platko\AppData\Local\Microsoft\Windows\INetCache\Content.Word\lands(red).png"/>
          <p:cNvPicPr>
            <a:picLocks noChangeAspect="1" noChangeArrowheads="1"/>
          </p:cNvPicPr>
          <p:nvPr/>
        </p:nvPicPr>
        <p:blipFill>
          <a:blip r:embed="rId3" cstate="print">
            <a:extLst>
              <a:ext uri="{28A0092B-C50C-407E-A947-70E740481C1C}">
                <a14:useLocalDpi xmlns:a14="http://schemas.microsoft.com/office/drawing/2010/main" val="0"/>
              </a:ext>
            </a:extLst>
          </a:blip>
          <a:srcRect r="36238"/>
          <a:stretch>
            <a:fillRect/>
          </a:stretch>
        </p:blipFill>
        <p:spPr bwMode="auto">
          <a:xfrm>
            <a:off x="6649947" y="33777"/>
            <a:ext cx="1905000"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15777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r>
              <a:rPr lang="en-US" sz="2800" dirty="0"/>
              <a:t>(WSSS)</a:t>
            </a:r>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marL="0" indent="457200" algn="just">
              <a:spcBef>
                <a:spcPts val="0"/>
              </a:spcBef>
            </a:pPr>
            <a:r>
              <a:rPr lang="ru-RU" sz="2800" dirty="0">
                <a:solidFill>
                  <a:schemeClr val="tx1"/>
                </a:solidFill>
                <a:latin typeface="Times New Roman" panose="02020603050405020304" pitchFamily="18" charset="0"/>
                <a:cs typeface="Times New Roman" panose="02020603050405020304" pitchFamily="18" charset="0"/>
              </a:rPr>
              <a:t>В соревнованиях по компетенции проверка знаний и понимания осуществляется посредством оценки выполнения практической работы. </a:t>
            </a:r>
            <a:r>
              <a:rPr lang="ru-RU" sz="2800" dirty="0">
                <a:solidFill>
                  <a:srgbClr val="7030A0"/>
                </a:solidFill>
                <a:latin typeface="Times New Roman" panose="02020603050405020304" pitchFamily="18" charset="0"/>
                <a:cs typeface="Times New Roman" panose="02020603050405020304" pitchFamily="18" charset="0"/>
              </a:rPr>
              <a:t>Отдельных теоретических тестов на знание и понимание не предусмотрено.</a:t>
            </a:r>
          </a:p>
          <a:p>
            <a:pPr marL="0" indent="457200" algn="just">
              <a:spcBef>
                <a:spcPts val="0"/>
              </a:spcBef>
            </a:pPr>
            <a:r>
              <a:rPr lang="ru-RU" sz="2800" dirty="0">
                <a:solidFill>
                  <a:schemeClr val="tx1"/>
                </a:solidFill>
                <a:latin typeface="Times New Roman" panose="02020603050405020304" pitchFamily="18" charset="0"/>
                <a:cs typeface="Times New Roman" panose="02020603050405020304" pitchFamily="18" charset="0"/>
              </a:rPr>
              <a:t>WSSS разделена на четкие разделы с номерами и заголовками.</a:t>
            </a:r>
          </a:p>
          <a:p>
            <a:pPr marL="0" indent="457200" algn="just">
              <a:spcBef>
                <a:spcPts val="0"/>
              </a:spcBef>
            </a:pPr>
            <a:r>
              <a:rPr lang="ru-RU" sz="2800" dirty="0">
                <a:solidFill>
                  <a:schemeClr val="tx1"/>
                </a:solidFill>
                <a:latin typeface="Times New Roman" panose="02020603050405020304" pitchFamily="18" charset="0"/>
                <a:cs typeface="Times New Roman" panose="02020603050405020304" pitchFamily="18" charset="0"/>
              </a:rPr>
              <a:t>Каждому разделу назначен процент относительной важности в рамках WSSS. Сумма всех процентов относительной важности составляет 100.</a:t>
            </a:r>
          </a:p>
          <a:p>
            <a:pPr marL="0" indent="457200" algn="just">
              <a:spcBef>
                <a:spcPts val="0"/>
              </a:spcBef>
            </a:pPr>
            <a:endParaRPr lang="ru-RU"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845522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r>
              <a:rPr lang="en-US" sz="2800" dirty="0"/>
              <a:t>(WSSS)</a:t>
            </a:r>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marL="0" indent="457200" algn="just">
              <a:spcBef>
                <a:spcPts val="0"/>
              </a:spcBef>
            </a:pPr>
            <a:r>
              <a:rPr lang="ru-RU" sz="2800" dirty="0">
                <a:solidFill>
                  <a:schemeClr val="tx1"/>
                </a:solidFill>
                <a:latin typeface="Times New Roman" panose="02020603050405020304" pitchFamily="18" charset="0"/>
                <a:cs typeface="Times New Roman" panose="02020603050405020304" pitchFamily="18" charset="0"/>
              </a:rPr>
              <a:t>В схеме выставления оценок и конкурсном задании оцениваются только те компетенции, которые изложены в WSSS. Они должны отражать WSSS настолько всесторонне, насколько допускают ограничения соревнования по компетенции.</a:t>
            </a:r>
          </a:p>
          <a:p>
            <a:pPr marL="0" indent="457200" algn="just">
              <a:spcBef>
                <a:spcPts val="0"/>
              </a:spcBef>
            </a:pPr>
            <a:r>
              <a:rPr lang="ru-RU" sz="2800" dirty="0">
                <a:solidFill>
                  <a:schemeClr val="tx1"/>
                </a:solidFill>
                <a:latin typeface="Times New Roman" panose="02020603050405020304" pitchFamily="18" charset="0"/>
                <a:cs typeface="Times New Roman" panose="02020603050405020304" pitchFamily="18" charset="0"/>
              </a:rPr>
              <a:t>Схема выставления оценок и конкурсное задание будут отражать распределение оценок в рамках WSSS в максимально возможной степени. Допускаются колебания в пределах 5% при условии, что они не исказят весовые коэффициенты, заданные условиями WSSS.</a:t>
            </a:r>
          </a:p>
          <a:p>
            <a:pPr marL="0" indent="457200" algn="just">
              <a:spcBef>
                <a:spcPts val="0"/>
              </a:spcBef>
            </a:pPr>
            <a:endParaRPr lang="ru-RU"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69342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335957"/>
          </a:xfrm>
        </p:spPr>
        <p:txBody>
          <a:bodyPr/>
          <a:lstStyle/>
          <a:p>
            <a:endParaRPr lang="ru-RU" sz="28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388" y="1111144"/>
            <a:ext cx="8964612" cy="561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36513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pPr>
              <a:lnSpc>
                <a:spcPct val="100000"/>
              </a:lnSpc>
            </a:pPr>
            <a:r>
              <a:rPr lang="ru-RU" sz="2800" dirty="0"/>
              <a:t>ОЦЕНОЧНАЯ СТРАТЕГИЯ И ТЕХНИЧЕСКИЕ ОСОБЕННОСТИ ОЦЕНКИ</a:t>
            </a:r>
          </a:p>
        </p:txBody>
      </p:sp>
      <p:sp>
        <p:nvSpPr>
          <p:cNvPr id="3" name="Объект 2"/>
          <p:cNvSpPr>
            <a:spLocks noGrp="1"/>
          </p:cNvSpPr>
          <p:nvPr>
            <p:ph idx="1"/>
          </p:nvPr>
        </p:nvSpPr>
        <p:spPr>
          <a:xfrm>
            <a:off x="179512" y="980728"/>
            <a:ext cx="8964488" cy="5877272"/>
          </a:xfrm>
        </p:spPr>
        <p:txBody>
          <a:bodyPr>
            <a:normAutofit/>
          </a:bodyPr>
          <a:lstStyle/>
          <a:p>
            <a:pPr indent="0" algn="just">
              <a:spcBef>
                <a:spcPts val="0"/>
              </a:spcBef>
            </a:pPr>
            <a:r>
              <a:rPr lang="ru-RU" sz="2000" dirty="0">
                <a:solidFill>
                  <a:schemeClr val="tx1"/>
                </a:solidFill>
                <a:latin typeface="Times New Roman" panose="02020603050405020304" pitchFamily="18" charset="0"/>
                <a:cs typeface="Times New Roman" panose="02020603050405020304" pitchFamily="18" charset="0"/>
              </a:rPr>
              <a:t>Экспертная оценка лежит в основе соревнований WSR. </a:t>
            </a:r>
            <a:endParaRPr lang="ru-RU" sz="2000" dirty="0" smtClean="0">
              <a:solidFill>
                <a:schemeClr val="tx1"/>
              </a:solidFill>
              <a:latin typeface="Times New Roman" panose="02020603050405020304" pitchFamily="18" charset="0"/>
              <a:cs typeface="Times New Roman" panose="02020603050405020304" pitchFamily="18" charset="0"/>
            </a:endParaRPr>
          </a:p>
          <a:p>
            <a:pPr indent="0" algn="just">
              <a:spcBef>
                <a:spcPts val="0"/>
              </a:spcBef>
            </a:pPr>
            <a:r>
              <a:rPr lang="ru-RU" sz="2000" dirty="0">
                <a:solidFill>
                  <a:schemeClr val="tx1"/>
                </a:solidFill>
                <a:latin typeface="Times New Roman" panose="02020603050405020304" pitchFamily="18" charset="0"/>
                <a:cs typeface="Times New Roman" panose="02020603050405020304" pitchFamily="18" charset="0"/>
              </a:rPr>
              <a:t>Оценка на соревнованиях WSR попадает в одну из двух категорий: измерение и судейское решение. Для обеих категорий оценки использование точных эталонов для сравнения, по которым оценивается каждый аспект, </a:t>
            </a:r>
            <a:r>
              <a:rPr lang="ru-RU" sz="2000" dirty="0" smtClean="0">
                <a:solidFill>
                  <a:schemeClr val="tx1"/>
                </a:solidFill>
                <a:latin typeface="Times New Roman" panose="02020603050405020304" pitchFamily="18" charset="0"/>
                <a:cs typeface="Times New Roman" panose="02020603050405020304" pitchFamily="18" charset="0"/>
              </a:rPr>
              <a:t>является </a:t>
            </a:r>
            <a:r>
              <a:rPr lang="ru-RU" sz="2000" dirty="0">
                <a:solidFill>
                  <a:schemeClr val="tx1"/>
                </a:solidFill>
                <a:latin typeface="Times New Roman" panose="02020603050405020304" pitchFamily="18" charset="0"/>
                <a:cs typeface="Times New Roman" panose="02020603050405020304" pitchFamily="18" charset="0"/>
              </a:rPr>
              <a:t>существенным для гарантии качества. </a:t>
            </a:r>
            <a:endParaRPr lang="ru-RU" sz="2000" dirty="0" smtClean="0">
              <a:solidFill>
                <a:schemeClr val="tx1"/>
              </a:solidFill>
              <a:latin typeface="Times New Roman" panose="02020603050405020304" pitchFamily="18" charset="0"/>
              <a:cs typeface="Times New Roman" panose="02020603050405020304" pitchFamily="18" charset="0"/>
            </a:endParaRPr>
          </a:p>
          <a:p>
            <a:pPr indent="0" algn="just">
              <a:spcBef>
                <a:spcPts val="0"/>
              </a:spcBef>
            </a:pPr>
            <a:r>
              <a:rPr lang="ru-RU" sz="2000" dirty="0" smtClean="0">
                <a:solidFill>
                  <a:schemeClr val="tx1"/>
                </a:solidFill>
                <a:latin typeface="Times New Roman" panose="02020603050405020304" pitchFamily="18" charset="0"/>
                <a:cs typeface="Times New Roman" panose="02020603050405020304" pitchFamily="18" charset="0"/>
              </a:rPr>
              <a:t>Схема </a:t>
            </a:r>
            <a:r>
              <a:rPr lang="ru-RU" sz="2000" dirty="0">
                <a:solidFill>
                  <a:schemeClr val="tx1"/>
                </a:solidFill>
                <a:latin typeface="Times New Roman" panose="02020603050405020304" pitchFamily="18" charset="0"/>
                <a:cs typeface="Times New Roman" panose="02020603050405020304" pitchFamily="18" charset="0"/>
              </a:rPr>
              <a:t>выставления оценки должна соответствовать процентным показателям в WSSS. </a:t>
            </a:r>
            <a:endParaRPr lang="ru-RU" sz="2000" dirty="0" smtClean="0">
              <a:solidFill>
                <a:schemeClr val="tx1"/>
              </a:solidFill>
              <a:latin typeface="Times New Roman" panose="02020603050405020304" pitchFamily="18" charset="0"/>
              <a:cs typeface="Times New Roman" panose="02020603050405020304" pitchFamily="18" charset="0"/>
            </a:endParaRPr>
          </a:p>
          <a:p>
            <a:pPr indent="0" algn="just">
              <a:spcBef>
                <a:spcPts val="0"/>
              </a:spcBef>
            </a:pPr>
            <a:r>
              <a:rPr lang="ru-RU" sz="2000" dirty="0">
                <a:solidFill>
                  <a:schemeClr val="tx1"/>
                </a:solidFill>
                <a:latin typeface="Times New Roman" panose="02020603050405020304" pitchFamily="18" charset="0"/>
                <a:cs typeface="Times New Roman" panose="02020603050405020304" pitchFamily="18" charset="0"/>
              </a:rPr>
              <a:t>Схема выставления оценки должна быть введена в информационную систему соревнований (CIS) не менее чем за два дня до начала соревнований, с использованием стандартной электронной таблицы CIS или других согласованных способов. Главный эксперт является ответственным за данный процесс. </a:t>
            </a:r>
          </a:p>
        </p:txBody>
      </p:sp>
    </p:spTree>
    <p:extLst>
      <p:ext uri="{BB962C8B-B14F-4D97-AF65-F5344CB8AC3E}">
        <p14:creationId xmlns:p14="http://schemas.microsoft.com/office/powerpoint/2010/main" val="38831402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algn="ctr"/>
            <a:endParaRPr lang="ru-RU" sz="2000" dirty="0">
              <a:solidFill>
                <a:schemeClr val="tx1"/>
              </a:solidFill>
            </a:endParaRPr>
          </a:p>
        </p:txBody>
      </p:sp>
    </p:spTree>
    <p:extLst>
      <p:ext uri="{BB962C8B-B14F-4D97-AF65-F5344CB8AC3E}">
        <p14:creationId xmlns:p14="http://schemas.microsoft.com/office/powerpoint/2010/main" val="2861652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algn="ctr"/>
            <a:endParaRPr lang="ru-RU" sz="2000" dirty="0">
              <a:solidFill>
                <a:schemeClr val="tx1"/>
              </a:solidFill>
            </a:endParaRPr>
          </a:p>
        </p:txBody>
      </p:sp>
    </p:spTree>
    <p:extLst>
      <p:ext uri="{BB962C8B-B14F-4D97-AF65-F5344CB8AC3E}">
        <p14:creationId xmlns:p14="http://schemas.microsoft.com/office/powerpoint/2010/main" val="13573078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algn="ctr"/>
            <a:endParaRPr lang="ru-RU" sz="2000" dirty="0">
              <a:solidFill>
                <a:schemeClr val="tx1"/>
              </a:solidFill>
            </a:endParaRPr>
          </a:p>
        </p:txBody>
      </p:sp>
    </p:spTree>
    <p:extLst>
      <p:ext uri="{BB962C8B-B14F-4D97-AF65-F5344CB8AC3E}">
        <p14:creationId xmlns:p14="http://schemas.microsoft.com/office/powerpoint/2010/main" val="14827331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algn="ctr"/>
            <a:endParaRPr lang="ru-RU" sz="2000" dirty="0">
              <a:solidFill>
                <a:schemeClr val="tx1"/>
              </a:solidFill>
            </a:endParaRPr>
          </a:p>
        </p:txBody>
      </p:sp>
    </p:spTree>
    <p:extLst>
      <p:ext uri="{BB962C8B-B14F-4D97-AF65-F5344CB8AC3E}">
        <p14:creationId xmlns:p14="http://schemas.microsoft.com/office/powerpoint/2010/main" val="27093367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algn="ctr"/>
            <a:endParaRPr lang="ru-RU" sz="2000" dirty="0">
              <a:solidFill>
                <a:schemeClr val="tx1"/>
              </a:solidFill>
            </a:endParaRPr>
          </a:p>
        </p:txBody>
      </p:sp>
    </p:spTree>
    <p:extLst>
      <p:ext uri="{BB962C8B-B14F-4D97-AF65-F5344CB8AC3E}">
        <p14:creationId xmlns:p14="http://schemas.microsoft.com/office/powerpoint/2010/main" val="6235432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algn="ctr"/>
            <a:endParaRPr lang="ru-RU" sz="2000" dirty="0">
              <a:solidFill>
                <a:schemeClr val="tx1"/>
              </a:solidFill>
            </a:endParaRPr>
          </a:p>
        </p:txBody>
      </p:sp>
    </p:spTree>
    <p:extLst>
      <p:ext uri="{BB962C8B-B14F-4D97-AF65-F5344CB8AC3E}">
        <p14:creationId xmlns:p14="http://schemas.microsoft.com/office/powerpoint/2010/main" val="28404837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251520" y="1442913"/>
            <a:ext cx="8303427"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2800" b="1" i="0" u="none" strike="noStrike" cap="none" normalizeH="0" baseline="0" dirty="0" smtClean="0">
                <a:ln>
                  <a:noFill/>
                </a:ln>
                <a:solidFill>
                  <a:schemeClr val="tx1"/>
                </a:solidFill>
                <a:effectLst/>
                <a:latin typeface="Times New Roman" panose="02020603050405020304" pitchFamily="18" charset="0"/>
                <a:ea typeface="Arial Unicode MS" pitchFamily="34" charset="-128"/>
                <a:cs typeface="Times New Roman" panose="02020603050405020304" pitchFamily="18" charset="0"/>
              </a:rPr>
              <a:t>ТЕХНИЧЕСКОЕ ОПИСАНИЕ КОМПЕТЕНЦИИ</a:t>
            </a:r>
            <a:endParaRPr kumimoji="0" lang="ru-RU" altLang="ru-RU" sz="9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3"/>
          <p:cNvSpPr>
            <a:spLocks noChangeArrowheads="1"/>
          </p:cNvSpPr>
          <p:nvPr/>
        </p:nvSpPr>
        <p:spPr bwMode="auto">
          <a:xfrm>
            <a:off x="2486557" y="2375302"/>
            <a:ext cx="417088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2800" b="0" i="0" u="none" strike="noStrike" cap="none" normalizeH="0" baseline="0" dirty="0" smtClean="0">
                <a:ln>
                  <a:noFill/>
                </a:ln>
                <a:solidFill>
                  <a:schemeClr val="tx1"/>
                </a:solidFill>
                <a:effectLst/>
                <a:latin typeface="Times New Roman" panose="02020603050405020304" pitchFamily="18" charset="0"/>
                <a:ea typeface="Arial Unicode MS" pitchFamily="34" charset="-128"/>
                <a:cs typeface="Times New Roman" panose="02020603050405020304" pitchFamily="18" charset="0"/>
              </a:rPr>
              <a:t>(Сантехника и отопление)</a:t>
            </a:r>
            <a:endParaRPr kumimoji="0" lang="ru-RU" altLang="ru-RU" sz="18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2052" name="Рисунок 7" descr="C:\Users\A.Platko\AppData\Local\Microsoft\Windows\INetCache\Content.Word\lands(red).png"/>
          <p:cNvPicPr>
            <a:picLocks noChangeAspect="1" noChangeArrowheads="1"/>
          </p:cNvPicPr>
          <p:nvPr/>
        </p:nvPicPr>
        <p:blipFill>
          <a:blip r:embed="rId2" cstate="print">
            <a:extLst>
              <a:ext uri="{28A0092B-C50C-407E-A947-70E740481C1C}">
                <a14:useLocalDpi xmlns:a14="http://schemas.microsoft.com/office/drawing/2010/main" val="0"/>
              </a:ext>
            </a:extLst>
          </a:blip>
          <a:srcRect r="36238"/>
          <a:stretch>
            <a:fillRect/>
          </a:stretch>
        </p:blipFill>
        <p:spPr bwMode="auto">
          <a:xfrm>
            <a:off x="6649947" y="33777"/>
            <a:ext cx="1905000"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827584" y="2852936"/>
            <a:ext cx="7128792" cy="923330"/>
          </a:xfrm>
          <a:prstGeom prst="rect">
            <a:avLst/>
          </a:prstGeom>
        </p:spPr>
        <p:txBody>
          <a:bodyPr wrap="square">
            <a:spAutoFit/>
          </a:bodyPr>
          <a:lstStyle/>
          <a:p>
            <a:pPr algn="ctr"/>
            <a:r>
              <a:rPr lang="ru-RU" b="1" dirty="0">
                <a:solidFill>
                  <a:srgbClr val="FF0000"/>
                </a:solidFill>
              </a:rPr>
              <a:t>«Практика реализации образовательных программ СПО с учетом требований компетенции </a:t>
            </a:r>
            <a:r>
              <a:rPr lang="ru-RU" b="1" dirty="0" err="1">
                <a:solidFill>
                  <a:srgbClr val="FF0000"/>
                </a:solidFill>
              </a:rPr>
              <a:t>WorldSkills</a:t>
            </a:r>
            <a:r>
              <a:rPr lang="ru-RU" b="1" dirty="0">
                <a:solidFill>
                  <a:srgbClr val="FF0000"/>
                </a:solidFill>
              </a:rPr>
              <a:t> </a:t>
            </a:r>
            <a:r>
              <a:rPr lang="ru-RU" b="1" dirty="0" err="1">
                <a:solidFill>
                  <a:srgbClr val="FF0000"/>
                </a:solidFill>
              </a:rPr>
              <a:t>Russia</a:t>
            </a:r>
            <a:r>
              <a:rPr lang="ru-RU" b="1" dirty="0">
                <a:solidFill>
                  <a:srgbClr val="FF0000"/>
                </a:solidFill>
              </a:rPr>
              <a:t> «</a:t>
            </a:r>
            <a:r>
              <a:rPr lang="ru-RU" b="1" dirty="0" err="1">
                <a:solidFill>
                  <a:srgbClr val="FF0000"/>
                </a:solidFill>
              </a:rPr>
              <a:t>Сатнехника</a:t>
            </a:r>
            <a:r>
              <a:rPr lang="ru-RU" b="1" dirty="0">
                <a:solidFill>
                  <a:srgbClr val="FF0000"/>
                </a:solidFill>
              </a:rPr>
              <a:t> и отопление»</a:t>
            </a:r>
          </a:p>
        </p:txBody>
      </p:sp>
    </p:spTree>
    <p:extLst>
      <p:ext uri="{BB962C8B-B14F-4D97-AF65-F5344CB8AC3E}">
        <p14:creationId xmlns:p14="http://schemas.microsoft.com/office/powerpoint/2010/main" val="16014566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algn="ctr"/>
            <a:endParaRPr lang="ru-RU" sz="2000" dirty="0">
              <a:solidFill>
                <a:schemeClr val="tx1"/>
              </a:solidFill>
            </a:endParaRPr>
          </a:p>
        </p:txBody>
      </p:sp>
    </p:spTree>
    <p:extLst>
      <p:ext uri="{BB962C8B-B14F-4D97-AF65-F5344CB8AC3E}">
        <p14:creationId xmlns:p14="http://schemas.microsoft.com/office/powerpoint/2010/main" val="37266597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algn="ctr"/>
            <a:endParaRPr lang="ru-RU" sz="2000" dirty="0">
              <a:solidFill>
                <a:schemeClr val="tx1"/>
              </a:solidFill>
            </a:endParaRPr>
          </a:p>
        </p:txBody>
      </p:sp>
    </p:spTree>
    <p:extLst>
      <p:ext uri="{BB962C8B-B14F-4D97-AF65-F5344CB8AC3E}">
        <p14:creationId xmlns:p14="http://schemas.microsoft.com/office/powerpoint/2010/main" val="21353246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algn="ctr"/>
            <a:endParaRPr lang="ru-RU" sz="2000" dirty="0">
              <a:solidFill>
                <a:schemeClr val="tx1"/>
              </a:solidFill>
            </a:endParaRPr>
          </a:p>
        </p:txBody>
      </p:sp>
    </p:spTree>
    <p:extLst>
      <p:ext uri="{BB962C8B-B14F-4D97-AF65-F5344CB8AC3E}">
        <p14:creationId xmlns:p14="http://schemas.microsoft.com/office/powerpoint/2010/main" val="38191779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algn="ctr"/>
            <a:endParaRPr lang="ru-RU" sz="2000" dirty="0">
              <a:solidFill>
                <a:schemeClr val="tx1"/>
              </a:solidFill>
            </a:endParaRPr>
          </a:p>
        </p:txBody>
      </p:sp>
    </p:spTree>
    <p:extLst>
      <p:ext uri="{BB962C8B-B14F-4D97-AF65-F5344CB8AC3E}">
        <p14:creationId xmlns:p14="http://schemas.microsoft.com/office/powerpoint/2010/main" val="17807950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endParaRPr lang="ru-RU" sz="2800" dirty="0"/>
          </a:p>
        </p:txBody>
      </p:sp>
      <p:sp>
        <p:nvSpPr>
          <p:cNvPr id="3" name="Объект 2"/>
          <p:cNvSpPr>
            <a:spLocks noGrp="1"/>
          </p:cNvSpPr>
          <p:nvPr>
            <p:ph idx="1"/>
          </p:nvPr>
        </p:nvSpPr>
        <p:spPr>
          <a:xfrm>
            <a:off x="179512" y="980728"/>
            <a:ext cx="8964488" cy="5877272"/>
          </a:xfrm>
        </p:spPr>
        <p:txBody>
          <a:bodyPr>
            <a:normAutofit/>
          </a:bodyPr>
          <a:lstStyle/>
          <a:p>
            <a:pPr algn="ctr"/>
            <a:endParaRPr lang="ru-RU" sz="2000" dirty="0">
              <a:solidFill>
                <a:schemeClr val="tx1"/>
              </a:solidFill>
            </a:endParaRPr>
          </a:p>
        </p:txBody>
      </p:sp>
    </p:spTree>
    <p:extLst>
      <p:ext uri="{BB962C8B-B14F-4D97-AF65-F5344CB8AC3E}">
        <p14:creationId xmlns:p14="http://schemas.microsoft.com/office/powerpoint/2010/main" val="953193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24127" y="214697"/>
            <a:ext cx="6719873" cy="1052736"/>
          </a:xfrm>
        </p:spPr>
        <p:txBody>
          <a:bodyPr/>
          <a:lstStyle/>
          <a:p>
            <a:r>
              <a:rPr lang="ru-RU" dirty="0">
                <a:effectLst/>
              </a:rPr>
              <a:t>Трубы </a:t>
            </a:r>
            <a:r>
              <a:rPr lang="ru-RU" dirty="0" smtClean="0">
                <a:effectLst/>
              </a:rPr>
              <a:t>из керамики</a:t>
            </a:r>
            <a:endParaRPr lang="ru-RU" dirty="0"/>
          </a:p>
        </p:txBody>
      </p:sp>
      <p:sp>
        <p:nvSpPr>
          <p:cNvPr id="3" name="Объект 2"/>
          <p:cNvSpPr>
            <a:spLocks noGrp="1"/>
          </p:cNvSpPr>
          <p:nvPr>
            <p:ph idx="1"/>
          </p:nvPr>
        </p:nvSpPr>
        <p:spPr>
          <a:xfrm>
            <a:off x="179512" y="1444184"/>
            <a:ext cx="8964488" cy="5229200"/>
          </a:xfrm>
        </p:spPr>
        <p:txBody>
          <a:bodyPr>
            <a:noAutofit/>
          </a:bodyPr>
          <a:lstStyle/>
          <a:p>
            <a:pPr algn="just"/>
            <a:r>
              <a:rPr lang="ru-RU" sz="2500" dirty="0">
                <a:solidFill>
                  <a:schemeClr val="tx1"/>
                </a:solidFill>
              </a:rPr>
              <a:t>Керамические трубы по своим свойствам напоминают чугунные, однако, они более легкие и на сто процентов устойчивы к коррозии. </a:t>
            </a:r>
            <a:endParaRPr lang="ru-RU" sz="2500" dirty="0" smtClean="0">
              <a:solidFill>
                <a:schemeClr val="tx1"/>
              </a:solidFill>
            </a:endParaRPr>
          </a:p>
          <a:p>
            <a:pPr algn="just"/>
            <a:r>
              <a:rPr lang="ru-RU" sz="2500" dirty="0" smtClean="0">
                <a:solidFill>
                  <a:schemeClr val="tx1"/>
                </a:solidFill>
              </a:rPr>
              <a:t>Несомненным </a:t>
            </a:r>
            <a:r>
              <a:rPr lang="ru-RU" sz="2500" u="sng" dirty="0">
                <a:solidFill>
                  <a:schemeClr val="tx1"/>
                </a:solidFill>
              </a:rPr>
              <a:t>достоинством</a:t>
            </a:r>
            <a:r>
              <a:rPr lang="ru-RU" sz="2500" dirty="0">
                <a:solidFill>
                  <a:schemeClr val="tx1"/>
                </a:solidFill>
              </a:rPr>
              <a:t> труб из керамики является их устойчивость к высоким температурам и воздействию агрессивных сред – кислот и щелочей</a:t>
            </a:r>
            <a:r>
              <a:rPr lang="ru-RU" sz="2500" dirty="0" smtClean="0">
                <a:solidFill>
                  <a:schemeClr val="tx1"/>
                </a:solidFill>
              </a:rPr>
              <a:t>.</a:t>
            </a:r>
          </a:p>
          <a:p>
            <a:pPr algn="just"/>
            <a:r>
              <a:rPr lang="ru-RU" sz="2500" dirty="0" smtClean="0">
                <a:solidFill>
                  <a:schemeClr val="tx1"/>
                </a:solidFill>
              </a:rPr>
              <a:t>Однако </a:t>
            </a:r>
            <a:r>
              <a:rPr lang="ru-RU" sz="2500" u="sng" dirty="0">
                <a:solidFill>
                  <a:schemeClr val="tx1"/>
                </a:solidFill>
              </a:rPr>
              <a:t>материал хрупкий</a:t>
            </a:r>
            <a:r>
              <a:rPr lang="ru-RU" sz="2500" dirty="0">
                <a:solidFill>
                  <a:schemeClr val="tx1"/>
                </a:solidFill>
              </a:rPr>
              <a:t>, поэтому нужно аккуратно обращаться с трубами во время погрузки, транспортировки и при проведении монтажа</a:t>
            </a:r>
            <a:r>
              <a:rPr lang="ru-RU" sz="2500" dirty="0" smtClean="0">
                <a:solidFill>
                  <a:schemeClr val="tx1"/>
                </a:solidFill>
              </a:rPr>
              <a:t>.</a:t>
            </a:r>
          </a:p>
          <a:p>
            <a:pPr algn="just"/>
            <a:r>
              <a:rPr lang="ru-RU" sz="2500" dirty="0" smtClean="0">
                <a:solidFill>
                  <a:schemeClr val="tx1"/>
                </a:solidFill>
              </a:rPr>
              <a:t> </a:t>
            </a:r>
            <a:r>
              <a:rPr lang="ru-RU" sz="2500" dirty="0">
                <a:solidFill>
                  <a:schemeClr val="tx1"/>
                </a:solidFill>
              </a:rPr>
              <a:t>Кроме того, механическая обработка труб (обрезка) трудновыполнима, при попытке разрезать трубу она может просто расколоться</a:t>
            </a:r>
            <a:r>
              <a:rPr lang="ru-RU" sz="2500" dirty="0" smtClean="0">
                <a:solidFill>
                  <a:schemeClr val="tx1"/>
                </a:solidFill>
              </a:rPr>
              <a:t>.</a:t>
            </a:r>
          </a:p>
        </p:txBody>
      </p:sp>
      <p:pic>
        <p:nvPicPr>
          <p:cNvPr id="6146" name="Picture 2" descr="ÐÐµÑÐ°Ð¼Ð¸ÑÐµÑÐºÐ¸Ðµ ÑÑÑÐ±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7947"/>
            <a:ext cx="1872208" cy="1406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65980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5895" y="476672"/>
            <a:ext cx="8808105" cy="1052736"/>
          </a:xfrm>
        </p:spPr>
        <p:txBody>
          <a:bodyPr/>
          <a:lstStyle/>
          <a:p>
            <a:r>
              <a:rPr lang="ru-RU" dirty="0">
                <a:effectLst/>
              </a:rPr>
              <a:t>Трубы </a:t>
            </a:r>
            <a:r>
              <a:rPr lang="ru-RU" dirty="0" smtClean="0">
                <a:effectLst/>
              </a:rPr>
              <a:t>из </a:t>
            </a:r>
            <a:br>
              <a:rPr lang="ru-RU" dirty="0" smtClean="0">
                <a:effectLst/>
              </a:rPr>
            </a:br>
            <a:r>
              <a:rPr lang="ru-RU" dirty="0" smtClean="0">
                <a:effectLst/>
              </a:rPr>
              <a:t>полимерных материалов</a:t>
            </a:r>
            <a:endParaRPr lang="ru-RU" dirty="0"/>
          </a:p>
        </p:txBody>
      </p:sp>
      <p:sp>
        <p:nvSpPr>
          <p:cNvPr id="3" name="Объект 2"/>
          <p:cNvSpPr>
            <a:spLocks noGrp="1"/>
          </p:cNvSpPr>
          <p:nvPr>
            <p:ph idx="1"/>
          </p:nvPr>
        </p:nvSpPr>
        <p:spPr>
          <a:xfrm>
            <a:off x="179512" y="1444184"/>
            <a:ext cx="8964488" cy="5153168"/>
          </a:xfrm>
        </p:spPr>
        <p:txBody>
          <a:bodyPr>
            <a:noAutofit/>
          </a:bodyPr>
          <a:lstStyle/>
          <a:p>
            <a:pPr algn="just"/>
            <a:r>
              <a:rPr lang="ru-RU" sz="2300" dirty="0" smtClean="0">
                <a:solidFill>
                  <a:schemeClr val="tx1"/>
                </a:solidFill>
              </a:rPr>
              <a:t>Сегодня </a:t>
            </a:r>
            <a:r>
              <a:rPr lang="ru-RU" sz="2300" dirty="0">
                <a:solidFill>
                  <a:schemeClr val="tx1"/>
                </a:solidFill>
              </a:rPr>
              <a:t>широко применяются различные виды пластиковых труб для канализации. Для изготовления таких изделий применяется три вида полимеров: Полихлорвинил. Полипропилен. Полиэтилен</a:t>
            </a:r>
            <a:r>
              <a:rPr lang="ru-RU" sz="2300" dirty="0" smtClean="0">
                <a:solidFill>
                  <a:schemeClr val="tx1"/>
                </a:solidFill>
              </a:rPr>
              <a:t>.</a:t>
            </a:r>
          </a:p>
          <a:p>
            <a:pPr algn="just"/>
            <a:r>
              <a:rPr lang="ru-RU" sz="2300" dirty="0" smtClean="0">
                <a:solidFill>
                  <a:schemeClr val="tx1"/>
                </a:solidFill>
              </a:rPr>
              <a:t>Трубы </a:t>
            </a:r>
            <a:r>
              <a:rPr lang="ru-RU" sz="2300" dirty="0">
                <a:solidFill>
                  <a:schemeClr val="tx1"/>
                </a:solidFill>
              </a:rPr>
              <a:t>из ПВХ предназначены для самотечных систем канализации. Материал прочный, способен переносить высокие нагрузки. Трубы из ПВХ широко применяют для монтажа наружных систем, так как они недороги, способны противостоять агрессивным средам, устойчивы к излучению ультрафиолета. </a:t>
            </a:r>
            <a:endParaRPr lang="ru-RU" sz="2300" dirty="0" smtClean="0">
              <a:solidFill>
                <a:schemeClr val="tx1"/>
              </a:solidFill>
            </a:endParaRPr>
          </a:p>
          <a:p>
            <a:pPr algn="just"/>
            <a:r>
              <a:rPr lang="ru-RU" sz="2300" dirty="0" smtClean="0">
                <a:solidFill>
                  <a:schemeClr val="tx1"/>
                </a:solidFill>
              </a:rPr>
              <a:t>А </a:t>
            </a:r>
            <a:r>
              <a:rPr lang="ru-RU" sz="2300" dirty="0">
                <a:solidFill>
                  <a:schemeClr val="tx1"/>
                </a:solidFill>
              </a:rPr>
              <a:t>вот воздействие температур выше 70 градусов трубы не переносят, при очень низких температурах ПВХ приобретает хрупкость, поэтому их </a:t>
            </a:r>
            <a:r>
              <a:rPr lang="ru-RU" sz="2300" dirty="0" smtClean="0">
                <a:solidFill>
                  <a:schemeClr val="tx1"/>
                </a:solidFill>
              </a:rPr>
              <a:t>рекомендуется утеплять</a:t>
            </a:r>
            <a:r>
              <a:rPr lang="ru-RU" sz="2500" dirty="0">
                <a:solidFill>
                  <a:schemeClr val="tx1"/>
                </a:solidFill>
              </a:rPr>
              <a:t>.</a:t>
            </a:r>
            <a:br>
              <a:rPr lang="ru-RU" sz="2500" dirty="0">
                <a:solidFill>
                  <a:schemeClr val="tx1"/>
                </a:solidFill>
              </a:rPr>
            </a:br>
            <a:endParaRPr lang="ru-RU" sz="2500" dirty="0" smtClean="0">
              <a:solidFill>
                <a:schemeClr val="tx1"/>
              </a:solidFill>
            </a:endParaRPr>
          </a:p>
        </p:txBody>
      </p:sp>
    </p:spTree>
    <p:extLst>
      <p:ext uri="{BB962C8B-B14F-4D97-AF65-F5344CB8AC3E}">
        <p14:creationId xmlns:p14="http://schemas.microsoft.com/office/powerpoint/2010/main" val="32529039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Виды </a:t>
            </a:r>
            <a:r>
              <a:rPr lang="ru-RU" dirty="0"/>
              <a:t>пропиленовых труб</a:t>
            </a:r>
          </a:p>
        </p:txBody>
      </p:sp>
      <p:sp>
        <p:nvSpPr>
          <p:cNvPr id="3" name="Объект 2"/>
          <p:cNvSpPr>
            <a:spLocks noGrp="1"/>
          </p:cNvSpPr>
          <p:nvPr>
            <p:ph idx="1"/>
          </p:nvPr>
        </p:nvSpPr>
        <p:spPr/>
        <p:txBody>
          <a:bodyPr>
            <a:normAutofit lnSpcReduction="10000"/>
          </a:bodyPr>
          <a:lstStyle/>
          <a:p>
            <a:pPr algn="just"/>
            <a:r>
              <a:rPr lang="ru-RU" dirty="0" smtClean="0">
                <a:solidFill>
                  <a:schemeClr val="tx1"/>
                </a:solidFill>
              </a:rPr>
              <a:t>Их Нужно различать, они предназначенные </a:t>
            </a:r>
            <a:r>
              <a:rPr lang="ru-RU" dirty="0">
                <a:solidFill>
                  <a:schemeClr val="tx1"/>
                </a:solidFill>
              </a:rPr>
              <a:t>для внутренних и наружных трубопроводов. </a:t>
            </a:r>
            <a:endParaRPr lang="ru-RU" dirty="0" smtClean="0">
              <a:solidFill>
                <a:schemeClr val="tx1"/>
              </a:solidFill>
            </a:endParaRPr>
          </a:p>
          <a:p>
            <a:pPr algn="just"/>
            <a:r>
              <a:rPr lang="ru-RU" dirty="0" smtClean="0">
                <a:solidFill>
                  <a:schemeClr val="tx1"/>
                </a:solidFill>
              </a:rPr>
              <a:t>Первая </a:t>
            </a:r>
            <a:r>
              <a:rPr lang="ru-RU" dirty="0">
                <a:solidFill>
                  <a:schemeClr val="tx1"/>
                </a:solidFill>
              </a:rPr>
              <a:t>разновидность труб создана для эксплуатации в условиях дома, они прочные, но не способны переносить воздействия низких температур и нагрузки, оказываемые грунтом. </a:t>
            </a:r>
            <a:endParaRPr lang="ru-RU" dirty="0" smtClean="0">
              <a:solidFill>
                <a:schemeClr val="tx1"/>
              </a:solidFill>
            </a:endParaRPr>
          </a:p>
          <a:p>
            <a:pPr algn="just"/>
            <a:r>
              <a:rPr lang="ru-RU" dirty="0" smtClean="0">
                <a:solidFill>
                  <a:schemeClr val="tx1"/>
                </a:solidFill>
              </a:rPr>
              <a:t>Для </a:t>
            </a:r>
            <a:r>
              <a:rPr lang="ru-RU" dirty="0">
                <a:solidFill>
                  <a:schemeClr val="tx1"/>
                </a:solidFill>
              </a:rPr>
              <a:t>наружных трубопроводов выпускают специальные разновидности труб – двухслойные. Внутренний слой у них идеально гладкий, а наружный – гофрированный, поэтому трубы отличаются повышенной прочностью.</a:t>
            </a:r>
            <a:br>
              <a:rPr lang="ru-RU" dirty="0">
                <a:solidFill>
                  <a:schemeClr val="tx1"/>
                </a:solidFill>
              </a:rPr>
            </a:br>
            <a:endParaRPr lang="ru-RU" dirty="0">
              <a:solidFill>
                <a:schemeClr val="tx1"/>
              </a:solidFill>
            </a:endParaRPr>
          </a:p>
        </p:txBody>
      </p:sp>
    </p:spTree>
    <p:extLst>
      <p:ext uri="{BB962C8B-B14F-4D97-AF65-F5344CB8AC3E}">
        <p14:creationId xmlns:p14="http://schemas.microsoft.com/office/powerpoint/2010/main" val="31334989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effectLst/>
              </a:rPr>
              <a:t>Детали для соединения </a:t>
            </a:r>
            <a:r>
              <a:rPr lang="ru-RU" dirty="0" smtClean="0">
                <a:effectLst/>
              </a:rPr>
              <a:t>труб</a:t>
            </a:r>
            <a:endParaRPr lang="ru-RU" dirty="0"/>
          </a:p>
        </p:txBody>
      </p:sp>
      <p:sp>
        <p:nvSpPr>
          <p:cNvPr id="3" name="Объект 2"/>
          <p:cNvSpPr>
            <a:spLocks noGrp="1"/>
          </p:cNvSpPr>
          <p:nvPr>
            <p:ph idx="1"/>
          </p:nvPr>
        </p:nvSpPr>
        <p:spPr>
          <a:xfrm>
            <a:off x="457200" y="2379208"/>
            <a:ext cx="8229600" cy="4525963"/>
          </a:xfrm>
        </p:spPr>
        <p:txBody>
          <a:bodyPr/>
          <a:lstStyle/>
          <a:p>
            <a:pPr algn="ctr"/>
            <a:r>
              <a:rPr lang="ru-RU" dirty="0">
                <a:solidFill>
                  <a:schemeClr val="tx1"/>
                </a:solidFill>
              </a:rPr>
              <a:t>Для соединения отдельных участков труб, для создания изгибов трубопровода и присоединения дополнительных ветвей используются специальные детали – фитинги. Существуют самые разные виды фитингов для полипропиленовых труб. </a:t>
            </a:r>
            <a:r>
              <a:rPr lang="ru-RU" dirty="0"/>
              <a:t/>
            </a:r>
            <a:br>
              <a:rPr lang="ru-RU" dirty="0"/>
            </a:br>
            <a:endParaRPr lang="ru-RU" dirty="0"/>
          </a:p>
        </p:txBody>
      </p:sp>
    </p:spTree>
    <p:extLst>
      <p:ext uri="{BB962C8B-B14F-4D97-AF65-F5344CB8AC3E}">
        <p14:creationId xmlns:p14="http://schemas.microsoft.com/office/powerpoint/2010/main" val="27961166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lstStyle/>
          <a:p>
            <a:r>
              <a:rPr lang="ru-RU" i="1" dirty="0"/>
              <a:t>Классификация </a:t>
            </a:r>
            <a:r>
              <a:rPr lang="ru-RU" i="1" dirty="0" smtClean="0"/>
              <a:t>фитингов</a:t>
            </a:r>
            <a:endParaRPr lang="ru-RU" dirty="0"/>
          </a:p>
        </p:txBody>
      </p:sp>
      <p:sp>
        <p:nvSpPr>
          <p:cNvPr id="3" name="Объект 2"/>
          <p:cNvSpPr>
            <a:spLocks noGrp="1"/>
          </p:cNvSpPr>
          <p:nvPr>
            <p:ph idx="1"/>
          </p:nvPr>
        </p:nvSpPr>
        <p:spPr>
          <a:xfrm>
            <a:off x="395536" y="836712"/>
            <a:ext cx="8229600" cy="5832648"/>
          </a:xfrm>
        </p:spPr>
        <p:txBody>
          <a:bodyPr>
            <a:normAutofit/>
          </a:bodyPr>
          <a:lstStyle/>
          <a:p>
            <a:pPr marL="0" indent="0" algn="ctr" fontAlgn="base">
              <a:buNone/>
            </a:pPr>
            <a:r>
              <a:rPr lang="ru-RU" sz="2200" dirty="0" smtClean="0">
                <a:solidFill>
                  <a:schemeClr val="tx1"/>
                </a:solidFill>
              </a:rPr>
              <a:t>Фасонные </a:t>
            </a:r>
            <a:r>
              <a:rPr lang="ru-RU" sz="2200" dirty="0">
                <a:solidFill>
                  <a:schemeClr val="tx1"/>
                </a:solidFill>
              </a:rPr>
              <a:t>части подразделяются в зависимости от назначения.</a:t>
            </a:r>
          </a:p>
          <a:p>
            <a:pPr algn="just" fontAlgn="base"/>
            <a:r>
              <a:rPr lang="ru-RU" sz="2200" dirty="0" smtClean="0">
                <a:solidFill>
                  <a:schemeClr val="tx1"/>
                </a:solidFill>
              </a:rPr>
              <a:t>1) Отводы </a:t>
            </a:r>
            <a:r>
              <a:rPr lang="ru-RU" sz="2200" dirty="0">
                <a:solidFill>
                  <a:schemeClr val="tx1"/>
                </a:solidFill>
              </a:rPr>
              <a:t>(углы) меняют направление конструкции на угол – 45</a:t>
            </a:r>
            <a:r>
              <a:rPr lang="ru-RU" sz="2200" baseline="30000" dirty="0">
                <a:solidFill>
                  <a:schemeClr val="tx1"/>
                </a:solidFill>
              </a:rPr>
              <a:t>о</a:t>
            </a:r>
            <a:r>
              <a:rPr lang="ru-RU" sz="2200" dirty="0">
                <a:solidFill>
                  <a:schemeClr val="tx1"/>
                </a:solidFill>
              </a:rPr>
              <a:t>, 90</a:t>
            </a:r>
            <a:r>
              <a:rPr lang="ru-RU" sz="2200" baseline="30000" dirty="0">
                <a:solidFill>
                  <a:schemeClr val="tx1"/>
                </a:solidFill>
              </a:rPr>
              <a:t>о</a:t>
            </a:r>
            <a:r>
              <a:rPr lang="ru-RU" sz="2200" dirty="0">
                <a:solidFill>
                  <a:schemeClr val="tx1"/>
                </a:solidFill>
              </a:rPr>
              <a:t>, 120</a:t>
            </a:r>
            <a:r>
              <a:rPr lang="ru-RU" sz="2200" baseline="30000" dirty="0">
                <a:solidFill>
                  <a:schemeClr val="tx1"/>
                </a:solidFill>
              </a:rPr>
              <a:t>о</a:t>
            </a:r>
            <a:r>
              <a:rPr lang="ru-RU" sz="2200" dirty="0">
                <a:solidFill>
                  <a:schemeClr val="tx1"/>
                </a:solidFill>
              </a:rPr>
              <a:t>.Трасса трубопровода может изменяться как по вертикали, так и по горизонтали. Раструб с кольцом уплотнительным с одной стороны.</a:t>
            </a:r>
          </a:p>
          <a:p>
            <a:pPr algn="just" fontAlgn="base"/>
            <a:r>
              <a:rPr lang="ru-RU" sz="2200" dirty="0">
                <a:solidFill>
                  <a:schemeClr val="tx1"/>
                </a:solidFill>
              </a:rPr>
              <a:t>Отвод гибкий применяется в системе внутренней канализации. Используется в случае, когда невозможно применение стандартных частей, так как трубопровод имеет небольшой изгиб. Раструб с прокладкой расположен с одной стороны.</a:t>
            </a:r>
          </a:p>
          <a:p>
            <a:pPr fontAlgn="base"/>
            <a:r>
              <a:rPr lang="ru-RU" sz="2200" dirty="0"/>
              <a:t> </a:t>
            </a:r>
          </a:p>
          <a:p>
            <a:endParaRPr lang="ru-RU" dirty="0"/>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761" t="44643" r="38981" b="18452"/>
          <a:stretch/>
        </p:blipFill>
        <p:spPr bwMode="auto">
          <a:xfrm>
            <a:off x="2646040" y="4683440"/>
            <a:ext cx="3851920" cy="21450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11312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260648"/>
            <a:ext cx="7920880" cy="4524315"/>
          </a:xfrm>
          <a:prstGeom prst="rect">
            <a:avLst/>
          </a:prstGeom>
        </p:spPr>
        <p:txBody>
          <a:bodyPr wrap="square">
            <a:spAutoFit/>
          </a:bodyPr>
          <a:lstStyle/>
          <a:p>
            <a:pPr algn="just"/>
            <a:r>
              <a:rPr lang="ru-RU" sz="3200" dirty="0"/>
              <a:t>Организация Союз «Молодые профессионалы (</a:t>
            </a:r>
            <a:r>
              <a:rPr lang="ru-RU" sz="3200" dirty="0" err="1"/>
              <a:t>Ворлдскиллс</a:t>
            </a:r>
            <a:r>
              <a:rPr lang="ru-RU" sz="3200" dirty="0"/>
              <a:t> Россия)» (далее WSR) в соответствии с уставом организации и правилами проведения конкурсов установила нижеизложенные необходимые требования владения этим профессиональным навыком для участия в соревнованиях по компетенции.</a:t>
            </a:r>
          </a:p>
        </p:txBody>
      </p:sp>
    </p:spTree>
    <p:extLst>
      <p:ext uri="{BB962C8B-B14F-4D97-AF65-F5344CB8AC3E}">
        <p14:creationId xmlns:p14="http://schemas.microsoft.com/office/powerpoint/2010/main" val="8293368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lstStyle/>
          <a:p>
            <a:r>
              <a:rPr lang="ru-RU" i="1" dirty="0"/>
              <a:t>Классификация </a:t>
            </a:r>
            <a:r>
              <a:rPr lang="ru-RU" i="1" dirty="0" smtClean="0"/>
              <a:t>фитингов</a:t>
            </a:r>
            <a:endParaRPr lang="ru-RU" dirty="0"/>
          </a:p>
        </p:txBody>
      </p:sp>
      <p:sp>
        <p:nvSpPr>
          <p:cNvPr id="3" name="Объект 2"/>
          <p:cNvSpPr>
            <a:spLocks noGrp="1"/>
          </p:cNvSpPr>
          <p:nvPr>
            <p:ph idx="1"/>
          </p:nvPr>
        </p:nvSpPr>
        <p:spPr>
          <a:xfrm>
            <a:off x="395536" y="836712"/>
            <a:ext cx="8229600" cy="5544616"/>
          </a:xfrm>
        </p:spPr>
        <p:txBody>
          <a:bodyPr>
            <a:normAutofit/>
          </a:bodyPr>
          <a:lstStyle/>
          <a:p>
            <a:pPr marL="0" indent="0" algn="ctr" fontAlgn="base">
              <a:buNone/>
            </a:pPr>
            <a:r>
              <a:rPr lang="ru-RU" sz="2000" dirty="0" smtClean="0">
                <a:solidFill>
                  <a:schemeClr val="tx1"/>
                </a:solidFill>
              </a:rPr>
              <a:t>2) Тройник </a:t>
            </a:r>
            <a:r>
              <a:rPr lang="ru-RU" sz="2000" dirty="0">
                <a:solidFill>
                  <a:schemeClr val="tx1"/>
                </a:solidFill>
              </a:rPr>
              <a:t>позволяет произвести отвод от основного трубопровода и бывает следующих видов</a:t>
            </a:r>
            <a:r>
              <a:rPr lang="ru-RU" sz="2000" dirty="0" smtClean="0">
                <a:solidFill>
                  <a:schemeClr val="tx1"/>
                </a:solidFill>
              </a:rPr>
              <a:t>:</a:t>
            </a:r>
          </a:p>
          <a:p>
            <a:pPr algn="just" fontAlgn="base"/>
            <a:r>
              <a:rPr lang="ru-RU" sz="2200" dirty="0">
                <a:solidFill>
                  <a:schemeClr val="tx1"/>
                </a:solidFill>
              </a:rPr>
              <a:t>Прямой тройник (угол 90</a:t>
            </a:r>
            <a:r>
              <a:rPr lang="ru-RU" sz="2200" baseline="30000" dirty="0">
                <a:solidFill>
                  <a:schemeClr val="tx1"/>
                </a:solidFill>
              </a:rPr>
              <a:t>о</a:t>
            </a:r>
            <a:r>
              <a:rPr lang="ru-RU" sz="2200" dirty="0">
                <a:solidFill>
                  <a:schemeClr val="tx1"/>
                </a:solidFill>
              </a:rPr>
              <a:t>С) с раструбами с двух сторон, в канавки которых вставлены кольца уплотнительные. В раструб ответвления вставляется труба меньшего диаметра. Прямая часть тройника вставляется в раструб соединяемой трубы.</a:t>
            </a:r>
          </a:p>
          <a:p>
            <a:pPr algn="just" fontAlgn="base"/>
            <a:r>
              <a:rPr lang="ru-RU" sz="2200" dirty="0">
                <a:solidFill>
                  <a:schemeClr val="tx1"/>
                </a:solidFill>
              </a:rPr>
              <a:t>Тройник косой (угол 45</a:t>
            </a:r>
            <a:r>
              <a:rPr lang="ru-RU" sz="2200" baseline="30000" dirty="0">
                <a:solidFill>
                  <a:schemeClr val="tx1"/>
                </a:solidFill>
              </a:rPr>
              <a:t>о</a:t>
            </a:r>
            <a:r>
              <a:rPr lang="ru-RU" sz="2200" dirty="0">
                <a:solidFill>
                  <a:schemeClr val="tx1"/>
                </a:solidFill>
              </a:rPr>
              <a:t>С) с раструбами на отводе и с одной стороны элемента. Тройники для канализационных труб косые применяют в случаях, если необходимо произвести ответвление под углом.</a:t>
            </a:r>
          </a:p>
          <a:p>
            <a:pPr marL="0" indent="0" algn="just" fontAlgn="base">
              <a:buNone/>
            </a:pPr>
            <a:endParaRPr lang="ru-RU" dirty="0"/>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650" t="23016" r="39761" b="35318"/>
          <a:stretch/>
        </p:blipFill>
        <p:spPr bwMode="auto">
          <a:xfrm>
            <a:off x="2872408" y="4653136"/>
            <a:ext cx="3275856"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14258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lstStyle/>
          <a:p>
            <a:r>
              <a:rPr lang="ru-RU" i="1" dirty="0"/>
              <a:t>Классификация </a:t>
            </a:r>
            <a:r>
              <a:rPr lang="ru-RU" i="1" dirty="0" smtClean="0"/>
              <a:t>фитингов</a:t>
            </a:r>
            <a:endParaRPr lang="ru-RU" dirty="0"/>
          </a:p>
        </p:txBody>
      </p:sp>
      <p:sp>
        <p:nvSpPr>
          <p:cNvPr id="3" name="Объект 2"/>
          <p:cNvSpPr>
            <a:spLocks noGrp="1"/>
          </p:cNvSpPr>
          <p:nvPr>
            <p:ph idx="1"/>
          </p:nvPr>
        </p:nvSpPr>
        <p:spPr>
          <a:xfrm>
            <a:off x="395536" y="836712"/>
            <a:ext cx="8229600" cy="5832648"/>
          </a:xfrm>
        </p:spPr>
        <p:txBody>
          <a:bodyPr>
            <a:normAutofit/>
          </a:bodyPr>
          <a:lstStyle/>
          <a:p>
            <a:pPr algn="just" fontAlgn="base"/>
            <a:r>
              <a:rPr lang="ru-RU" dirty="0" smtClean="0">
                <a:solidFill>
                  <a:schemeClr val="tx1"/>
                </a:solidFill>
              </a:rPr>
              <a:t>3) Крестовина </a:t>
            </a:r>
            <a:r>
              <a:rPr lang="ru-RU" dirty="0">
                <a:solidFill>
                  <a:schemeClr val="tx1"/>
                </a:solidFill>
              </a:rPr>
              <a:t>обеспечивает отвод в двух направлениях:</a:t>
            </a:r>
          </a:p>
          <a:p>
            <a:pPr algn="just" fontAlgn="base"/>
            <a:r>
              <a:rPr lang="ru-RU" dirty="0">
                <a:solidFill>
                  <a:schemeClr val="tx1"/>
                </a:solidFill>
              </a:rPr>
              <a:t>Одноплоскостная крестовина применяется при необходимости монтажа двух ответвлений в одной плоскости.</a:t>
            </a:r>
          </a:p>
          <a:p>
            <a:pPr algn="just" fontAlgn="base"/>
            <a:r>
              <a:rPr lang="ru-RU" dirty="0">
                <a:solidFill>
                  <a:schemeClr val="tx1"/>
                </a:solidFill>
              </a:rPr>
              <a:t>Крестовина трубы канализационной двухплоскостная соединяет трубопроводы, расположенные в двух плоскостях.</a:t>
            </a:r>
          </a:p>
          <a:p>
            <a:pPr marL="0" indent="0" algn="just" fontAlgn="base">
              <a:buNone/>
            </a:pPr>
            <a:endParaRPr lang="ru-RU" dirty="0"/>
          </a:p>
        </p:txBody>
      </p:sp>
      <p:pic>
        <p:nvPicPr>
          <p:cNvPr id="921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3106" t="48016" r="38869" b="16477"/>
          <a:stretch/>
        </p:blipFill>
        <p:spPr bwMode="auto">
          <a:xfrm>
            <a:off x="1853952" y="4004030"/>
            <a:ext cx="5436096" cy="2853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458492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lstStyle/>
          <a:p>
            <a:r>
              <a:rPr lang="ru-RU" i="1" dirty="0"/>
              <a:t>Классификация </a:t>
            </a:r>
            <a:r>
              <a:rPr lang="ru-RU" i="1" dirty="0" smtClean="0"/>
              <a:t>фитингов</a:t>
            </a:r>
            <a:endParaRPr lang="ru-RU" dirty="0"/>
          </a:p>
        </p:txBody>
      </p:sp>
      <p:sp>
        <p:nvSpPr>
          <p:cNvPr id="3" name="Объект 2"/>
          <p:cNvSpPr>
            <a:spLocks noGrp="1"/>
          </p:cNvSpPr>
          <p:nvPr>
            <p:ph idx="1"/>
          </p:nvPr>
        </p:nvSpPr>
        <p:spPr>
          <a:xfrm>
            <a:off x="395536" y="836712"/>
            <a:ext cx="8229600" cy="5832648"/>
          </a:xfrm>
        </p:spPr>
        <p:txBody>
          <a:bodyPr>
            <a:normAutofit/>
          </a:bodyPr>
          <a:lstStyle/>
          <a:p>
            <a:pPr algn="just" fontAlgn="base"/>
            <a:r>
              <a:rPr lang="ru-RU" sz="2000" dirty="0" smtClean="0">
                <a:solidFill>
                  <a:schemeClr val="tx1"/>
                </a:solidFill>
              </a:rPr>
              <a:t>4) Муфта </a:t>
            </a:r>
            <a:r>
              <a:rPr lang="ru-RU" sz="2000" dirty="0">
                <a:solidFill>
                  <a:schemeClr val="tx1"/>
                </a:solidFill>
              </a:rPr>
              <a:t>соединяет трубы одного диаметра на прямом пролете. На обеих сторонах имеются раструбы с пазами, в которые вставлены уплотнительные кольца. </a:t>
            </a:r>
            <a:endParaRPr lang="ru-RU" sz="2000" dirty="0" smtClean="0">
              <a:solidFill>
                <a:schemeClr val="tx1"/>
              </a:solidFill>
            </a:endParaRPr>
          </a:p>
          <a:p>
            <a:pPr algn="just" fontAlgn="base"/>
            <a:r>
              <a:rPr lang="ru-RU" sz="2000" i="1" dirty="0" smtClean="0">
                <a:solidFill>
                  <a:schemeClr val="tx1"/>
                </a:solidFill>
              </a:rPr>
              <a:t>Соединяет </a:t>
            </a:r>
            <a:r>
              <a:rPr lang="ru-RU" sz="2000" i="1" dirty="0">
                <a:solidFill>
                  <a:schemeClr val="tx1"/>
                </a:solidFill>
              </a:rPr>
              <a:t>две прямые части трубы. Используют при ремонте части трубопровода, когда поврежденную часть трубы удаляют, ставят новый отрезок, то соединяют муфтой.  </a:t>
            </a:r>
            <a:endParaRPr lang="ru-RU" sz="2000" i="1" dirty="0" smtClean="0">
              <a:solidFill>
                <a:schemeClr val="tx1"/>
              </a:solidFill>
            </a:endParaRPr>
          </a:p>
          <a:p>
            <a:pPr algn="just" fontAlgn="base"/>
            <a:r>
              <a:rPr lang="ru-RU" sz="2000" dirty="0" smtClean="0">
                <a:solidFill>
                  <a:schemeClr val="tx1"/>
                </a:solidFill>
              </a:rPr>
              <a:t>Муфту </a:t>
            </a:r>
            <a:r>
              <a:rPr lang="ru-RU" sz="2000" dirty="0">
                <a:solidFill>
                  <a:schemeClr val="tx1"/>
                </a:solidFill>
              </a:rPr>
              <a:t>с гофрированием (отвод гибкий) применяют для соединения с изгибом в системе внутренней канализации</a:t>
            </a:r>
            <a:r>
              <a:rPr lang="ru-RU" sz="2000" dirty="0" smtClean="0">
                <a:solidFill>
                  <a:schemeClr val="tx1"/>
                </a:solidFill>
              </a:rPr>
              <a:t>.</a:t>
            </a:r>
          </a:p>
          <a:p>
            <a:pPr fontAlgn="base"/>
            <a:r>
              <a:rPr lang="ru-RU" sz="2000" dirty="0" smtClean="0">
                <a:solidFill>
                  <a:schemeClr val="tx1"/>
                </a:solidFill>
              </a:rPr>
              <a:t>5) Заглушка </a:t>
            </a:r>
            <a:r>
              <a:rPr lang="ru-RU" sz="2000" dirty="0">
                <a:solidFill>
                  <a:schemeClr val="tx1"/>
                </a:solidFill>
              </a:rPr>
              <a:t>для канализационной трубы закрывает торец. Применяется при ремонте, замене частей трубопроводов. Перекрытие торца трубы предотвращает попадание стоков и запахов в помещение, где </a:t>
            </a:r>
            <a:r>
              <a:rPr lang="ru-RU" sz="2000" dirty="0" smtClean="0">
                <a:solidFill>
                  <a:schemeClr val="tx1"/>
                </a:solidFill>
              </a:rPr>
              <a:t>                                                   происходит </a:t>
            </a:r>
            <a:r>
              <a:rPr lang="ru-RU" sz="2000" dirty="0">
                <a:solidFill>
                  <a:schemeClr val="tx1"/>
                </a:solidFill>
              </a:rPr>
              <a:t>разборка </a:t>
            </a:r>
            <a:r>
              <a:rPr lang="ru-RU" sz="2000" dirty="0" smtClean="0">
                <a:solidFill>
                  <a:schemeClr val="tx1"/>
                </a:solidFill>
              </a:rPr>
              <a:t>и                                                                                      </a:t>
            </a:r>
            <a:r>
              <a:rPr lang="ru-RU" sz="2000" dirty="0">
                <a:solidFill>
                  <a:schemeClr val="tx1"/>
                </a:solidFill>
              </a:rPr>
              <a:t>сборка системы.</a:t>
            </a:r>
          </a:p>
        </p:txBody>
      </p:sp>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095" t="38214" r="40766" b="28771"/>
          <a:stretch/>
        </p:blipFill>
        <p:spPr bwMode="auto">
          <a:xfrm>
            <a:off x="5564759" y="4869160"/>
            <a:ext cx="3060377" cy="1616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85092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lstStyle/>
          <a:p>
            <a:r>
              <a:rPr lang="ru-RU" i="1" dirty="0"/>
              <a:t>Классификация </a:t>
            </a:r>
            <a:r>
              <a:rPr lang="ru-RU" i="1" dirty="0" smtClean="0"/>
              <a:t>фитингов</a:t>
            </a:r>
            <a:endParaRPr lang="ru-RU" dirty="0"/>
          </a:p>
        </p:txBody>
      </p:sp>
      <p:sp>
        <p:nvSpPr>
          <p:cNvPr id="3" name="Объект 2"/>
          <p:cNvSpPr>
            <a:spLocks noGrp="1"/>
          </p:cNvSpPr>
          <p:nvPr>
            <p:ph idx="1"/>
          </p:nvPr>
        </p:nvSpPr>
        <p:spPr>
          <a:xfrm>
            <a:off x="395536" y="836712"/>
            <a:ext cx="8229600" cy="5832648"/>
          </a:xfrm>
        </p:spPr>
        <p:txBody>
          <a:bodyPr>
            <a:normAutofit/>
          </a:bodyPr>
          <a:lstStyle/>
          <a:p>
            <a:pPr algn="just" fontAlgn="base"/>
            <a:r>
              <a:rPr lang="ru-RU" dirty="0" smtClean="0">
                <a:solidFill>
                  <a:schemeClr val="tx1"/>
                </a:solidFill>
              </a:rPr>
              <a:t>6) Переходник </a:t>
            </a:r>
            <a:r>
              <a:rPr lang="ru-RU" dirty="0">
                <a:solidFill>
                  <a:schemeClr val="tx1"/>
                </a:solidFill>
              </a:rPr>
              <a:t>служит для соединения труб различных диаметров:</a:t>
            </a:r>
          </a:p>
          <a:p>
            <a:pPr algn="just" fontAlgn="base"/>
            <a:r>
              <a:rPr lang="ru-RU" dirty="0">
                <a:solidFill>
                  <a:schemeClr val="tx1"/>
                </a:solidFill>
              </a:rPr>
              <a:t>Эксцентрик надевается прямой частью на трубу большего диаметра, в раструб с кольцом уплотнительным вставляется труба меньшего диаметра.</a:t>
            </a:r>
          </a:p>
          <a:p>
            <a:pPr algn="just" fontAlgn="base"/>
            <a:r>
              <a:rPr lang="ru-RU" dirty="0">
                <a:solidFill>
                  <a:schemeClr val="tx1"/>
                </a:solidFill>
              </a:rPr>
              <a:t>Переход с пластмассовой трубы на чугунную осуществляется, применяя переходники для канализационных труб.</a:t>
            </a:r>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761" t="40675" r="42885" b="22817"/>
          <a:stretch/>
        </p:blipFill>
        <p:spPr bwMode="auto">
          <a:xfrm>
            <a:off x="2483768" y="4397063"/>
            <a:ext cx="4050956" cy="2492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807116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lstStyle/>
          <a:p>
            <a:r>
              <a:rPr lang="ru-RU" i="1" dirty="0"/>
              <a:t>Классификация </a:t>
            </a:r>
            <a:r>
              <a:rPr lang="ru-RU" i="1" dirty="0" smtClean="0"/>
              <a:t>фитингов</a:t>
            </a:r>
            <a:endParaRPr lang="ru-RU" dirty="0"/>
          </a:p>
        </p:txBody>
      </p:sp>
      <p:sp>
        <p:nvSpPr>
          <p:cNvPr id="3" name="Объект 2"/>
          <p:cNvSpPr>
            <a:spLocks noGrp="1"/>
          </p:cNvSpPr>
          <p:nvPr>
            <p:ph idx="1"/>
          </p:nvPr>
        </p:nvSpPr>
        <p:spPr>
          <a:xfrm>
            <a:off x="395536" y="836712"/>
            <a:ext cx="8229600" cy="5832648"/>
          </a:xfrm>
        </p:spPr>
        <p:txBody>
          <a:bodyPr>
            <a:normAutofit/>
          </a:bodyPr>
          <a:lstStyle/>
          <a:p>
            <a:pPr algn="just" fontAlgn="base"/>
            <a:r>
              <a:rPr lang="ru-RU" sz="2200" dirty="0" smtClean="0">
                <a:solidFill>
                  <a:schemeClr val="tx1"/>
                </a:solidFill>
              </a:rPr>
              <a:t>7) Ревизия </a:t>
            </a:r>
            <a:r>
              <a:rPr lang="ru-RU" sz="2200" dirty="0">
                <a:solidFill>
                  <a:schemeClr val="tx1"/>
                </a:solidFill>
              </a:rPr>
              <a:t>обеспечивает доступ к трубопроводу изнутри. Крышка легко снимается, является герметичной. Устанавливается для профилактики и ухода за системой в легкодоступных местах. Раструб с одной стороны, другая сторона прямая</a:t>
            </a:r>
            <a:r>
              <a:rPr lang="ru-RU" sz="2200" dirty="0" smtClean="0">
                <a:solidFill>
                  <a:schemeClr val="tx1"/>
                </a:solidFill>
              </a:rPr>
              <a:t>.</a:t>
            </a:r>
          </a:p>
          <a:p>
            <a:pPr algn="just" fontAlgn="base"/>
            <a:r>
              <a:rPr lang="ru-RU" sz="2200" dirty="0" smtClean="0">
                <a:solidFill>
                  <a:schemeClr val="tx1"/>
                </a:solidFill>
              </a:rPr>
              <a:t>8) Обратный </a:t>
            </a:r>
            <a:r>
              <a:rPr lang="ru-RU" sz="2200" dirty="0">
                <a:solidFill>
                  <a:schemeClr val="tx1"/>
                </a:solidFill>
              </a:rPr>
              <a:t>клапан на канализационную трубу защищает от протечек сточных вод. Переполнение системы ведет к давлению на мембрану, которая закрывает заслонку. Заслонка не дает стокам двигаться вверх по трубопроводу. Имеется возможность аварийного перекрытия системы. Герметичная крышка снимается и позволяет производить очистку клапана.</a:t>
            </a:r>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983" t="39290" r="41658" b="22813"/>
          <a:stretch/>
        </p:blipFill>
        <p:spPr bwMode="auto">
          <a:xfrm>
            <a:off x="5508104" y="5018354"/>
            <a:ext cx="2966549" cy="1839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748628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lstStyle/>
          <a:p>
            <a:r>
              <a:rPr lang="ru-RU" i="1" dirty="0"/>
              <a:t>Классификация </a:t>
            </a:r>
            <a:r>
              <a:rPr lang="ru-RU" i="1" dirty="0" smtClean="0"/>
              <a:t>фитингов</a:t>
            </a:r>
            <a:endParaRPr lang="ru-RU" dirty="0"/>
          </a:p>
        </p:txBody>
      </p:sp>
      <p:sp>
        <p:nvSpPr>
          <p:cNvPr id="3" name="Объект 2"/>
          <p:cNvSpPr>
            <a:spLocks noGrp="1"/>
          </p:cNvSpPr>
          <p:nvPr>
            <p:ph idx="1"/>
          </p:nvPr>
        </p:nvSpPr>
        <p:spPr>
          <a:xfrm>
            <a:off x="395536" y="836712"/>
            <a:ext cx="8229600" cy="5832648"/>
          </a:xfrm>
        </p:spPr>
        <p:txBody>
          <a:bodyPr>
            <a:normAutofit/>
          </a:bodyPr>
          <a:lstStyle/>
          <a:p>
            <a:pPr algn="just" fontAlgn="base"/>
            <a:r>
              <a:rPr lang="ru-RU" sz="2000" dirty="0" smtClean="0">
                <a:solidFill>
                  <a:schemeClr val="tx1"/>
                </a:solidFill>
              </a:rPr>
              <a:t>9) Клапан </a:t>
            </a:r>
            <a:r>
              <a:rPr lang="ru-RU" sz="2000" dirty="0">
                <a:solidFill>
                  <a:schemeClr val="tx1"/>
                </a:solidFill>
              </a:rPr>
              <a:t>воздушный </a:t>
            </a:r>
            <a:r>
              <a:rPr lang="ru-RU" sz="2000" dirty="0" err="1">
                <a:solidFill>
                  <a:schemeClr val="tx1"/>
                </a:solidFill>
              </a:rPr>
              <a:t>противовакуумный</a:t>
            </a:r>
            <a:r>
              <a:rPr lang="ru-RU" sz="2000" dirty="0">
                <a:solidFill>
                  <a:schemeClr val="tx1"/>
                </a:solidFill>
              </a:rPr>
              <a:t> (аэратор канализационный) предназначен для предотвращения попадания газов из системы канализации. Устанавливается в самой верхней точке стояка вертикального. Если в трубопроводе происходит разряжение давления, происходит стравливание через клапан. Благодаря установке </a:t>
            </a:r>
            <a:r>
              <a:rPr lang="ru-RU" sz="2000" dirty="0" err="1">
                <a:solidFill>
                  <a:schemeClr val="tx1"/>
                </a:solidFill>
              </a:rPr>
              <a:t>клапанане</a:t>
            </a:r>
            <a:r>
              <a:rPr lang="ru-RU" sz="2000" dirty="0">
                <a:solidFill>
                  <a:schemeClr val="tx1"/>
                </a:solidFill>
              </a:rPr>
              <a:t> происходит срыва гидрозатворов.</a:t>
            </a:r>
          </a:p>
          <a:p>
            <a:pPr algn="just" fontAlgn="base"/>
            <a:r>
              <a:rPr lang="ru-RU" sz="2000" dirty="0" smtClean="0">
                <a:solidFill>
                  <a:schemeClr val="tx1"/>
                </a:solidFill>
              </a:rPr>
              <a:t>10) Зонт </a:t>
            </a:r>
            <a:r>
              <a:rPr lang="ru-RU" sz="2000" dirty="0">
                <a:solidFill>
                  <a:schemeClr val="tx1"/>
                </a:solidFill>
              </a:rPr>
              <a:t>вентиляционный служит для защиты системы от попадания мусора и прочих загрязнений и устанавливается в верхней стояка (выводится на крышу).</a:t>
            </a:r>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983" t="23611" r="42885" b="40873"/>
          <a:stretch/>
        </p:blipFill>
        <p:spPr bwMode="auto">
          <a:xfrm>
            <a:off x="2617856" y="4313861"/>
            <a:ext cx="3908287" cy="2355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788190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609600" y="2852936"/>
            <a:ext cx="8229600" cy="16002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i="1" dirty="0" smtClean="0"/>
              <a:t>Применение элементов трубопроводов для различных видов канализации</a:t>
            </a:r>
            <a:endParaRPr lang="ru-RU" dirty="0"/>
          </a:p>
        </p:txBody>
      </p:sp>
    </p:spTree>
    <p:extLst>
      <p:ext uri="{BB962C8B-B14F-4D97-AF65-F5344CB8AC3E}">
        <p14:creationId xmlns:p14="http://schemas.microsoft.com/office/powerpoint/2010/main" val="617392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Фитинги для внутренней </a:t>
            </a:r>
            <a:r>
              <a:rPr lang="ru-RU" dirty="0" smtClean="0"/>
              <a:t>канализации</a:t>
            </a:r>
            <a:endParaRPr lang="ru-RU" dirty="0"/>
          </a:p>
        </p:txBody>
      </p:sp>
      <p:sp>
        <p:nvSpPr>
          <p:cNvPr id="3" name="Объект 2"/>
          <p:cNvSpPr>
            <a:spLocks noGrp="1"/>
          </p:cNvSpPr>
          <p:nvPr>
            <p:ph idx="1"/>
          </p:nvPr>
        </p:nvSpPr>
        <p:spPr>
          <a:xfrm>
            <a:off x="457200" y="1600200"/>
            <a:ext cx="8229600" cy="5257800"/>
          </a:xfrm>
        </p:spPr>
        <p:txBody>
          <a:bodyPr>
            <a:normAutofit fontScale="85000" lnSpcReduction="20000"/>
          </a:bodyPr>
          <a:lstStyle/>
          <a:p>
            <a:pPr algn="just" fontAlgn="base"/>
            <a:r>
              <a:rPr lang="ru-RU" sz="2600" dirty="0" smtClean="0">
                <a:solidFill>
                  <a:schemeClr val="tx1"/>
                </a:solidFill>
              </a:rPr>
              <a:t>Система </a:t>
            </a:r>
            <a:r>
              <a:rPr lang="ru-RU" sz="2600" dirty="0">
                <a:solidFill>
                  <a:schemeClr val="tx1"/>
                </a:solidFill>
              </a:rPr>
              <a:t>внутренней канализации прокладывается до обустройства водоснабжения. При прокладке внутренней канализации следует учитывать, что в систему возможен сброс горячей воды из посудомоечной машины или из мойки.</a:t>
            </a:r>
          </a:p>
          <a:p>
            <a:pPr algn="just" fontAlgn="base"/>
            <a:r>
              <a:rPr lang="ru-RU" sz="2600" dirty="0">
                <a:solidFill>
                  <a:schemeClr val="tx1"/>
                </a:solidFill>
              </a:rPr>
              <a:t>Фасонные части должны выдерживать температуру до 75</a:t>
            </a:r>
            <a:r>
              <a:rPr lang="ru-RU" sz="2600" baseline="30000" dirty="0">
                <a:solidFill>
                  <a:schemeClr val="tx1"/>
                </a:solidFill>
              </a:rPr>
              <a:t>о</a:t>
            </a:r>
            <a:r>
              <a:rPr lang="ru-RU" sz="2600" dirty="0">
                <a:solidFill>
                  <a:schemeClr val="tx1"/>
                </a:solidFill>
              </a:rPr>
              <a:t>С (кратковременно допускается до 95</a:t>
            </a:r>
            <a:r>
              <a:rPr lang="ru-RU" sz="2600" baseline="30000" dirty="0">
                <a:solidFill>
                  <a:schemeClr val="tx1"/>
                </a:solidFill>
              </a:rPr>
              <a:t>о</a:t>
            </a:r>
            <a:r>
              <a:rPr lang="ru-RU" sz="2600" dirty="0">
                <a:solidFill>
                  <a:schemeClr val="tx1"/>
                </a:solidFill>
              </a:rPr>
              <a:t>С). Полипропилен обладает такими свойствами.</a:t>
            </a:r>
          </a:p>
          <a:p>
            <a:pPr algn="just" fontAlgn="base"/>
            <a:r>
              <a:rPr lang="ru-RU" sz="2600" dirty="0">
                <a:solidFill>
                  <a:schemeClr val="tx1"/>
                </a:solidFill>
              </a:rPr>
              <a:t>Фитинги из полипропилена устойчивы не только к высокой, но и к низкой температуре (при промерзании не происходит растрескивание). При сборке всех элементов трубопровода необходимо учитывать расширение материала при сбросе горячей воды, поэтому детали соединяют не «до упора». Гладкая внутренняя поверхность не дает отложениям налипать на стенки, что предотвращает образование заторов.</a:t>
            </a:r>
          </a:p>
          <a:p>
            <a:pPr algn="just"/>
            <a:endParaRPr lang="ru-RU" dirty="0"/>
          </a:p>
        </p:txBody>
      </p:sp>
    </p:spTree>
    <p:extLst>
      <p:ext uri="{BB962C8B-B14F-4D97-AF65-F5344CB8AC3E}">
        <p14:creationId xmlns:p14="http://schemas.microsoft.com/office/powerpoint/2010/main" val="2762667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Фасонные части для наружной </a:t>
            </a:r>
            <a:r>
              <a:rPr lang="ru-RU" dirty="0" smtClean="0"/>
              <a:t>канализации</a:t>
            </a:r>
            <a:endParaRPr lang="ru-RU" dirty="0"/>
          </a:p>
        </p:txBody>
      </p:sp>
      <p:sp>
        <p:nvSpPr>
          <p:cNvPr id="3" name="Объект 2"/>
          <p:cNvSpPr>
            <a:spLocks noGrp="1"/>
          </p:cNvSpPr>
          <p:nvPr>
            <p:ph idx="1"/>
          </p:nvPr>
        </p:nvSpPr>
        <p:spPr/>
        <p:txBody>
          <a:bodyPr/>
          <a:lstStyle/>
          <a:p>
            <a:pPr fontAlgn="base"/>
            <a:r>
              <a:rPr lang="ru-RU" dirty="0" smtClean="0">
                <a:solidFill>
                  <a:schemeClr val="tx1"/>
                </a:solidFill>
              </a:rPr>
              <a:t>Для </a:t>
            </a:r>
            <a:r>
              <a:rPr lang="ru-RU" dirty="0">
                <a:solidFill>
                  <a:schemeClr val="tx1"/>
                </a:solidFill>
              </a:rPr>
              <a:t>прокладки наружной системы канализации применяют  трубы и фитинги из ПВХ. </a:t>
            </a:r>
            <a:endParaRPr lang="ru-RU" dirty="0" smtClean="0">
              <a:solidFill>
                <a:schemeClr val="tx1"/>
              </a:solidFill>
            </a:endParaRPr>
          </a:p>
          <a:p>
            <a:pPr fontAlgn="base"/>
            <a:r>
              <a:rPr lang="ru-RU" dirty="0" smtClean="0">
                <a:solidFill>
                  <a:schemeClr val="tx1"/>
                </a:solidFill>
              </a:rPr>
              <a:t>Фасонные </a:t>
            </a:r>
            <a:r>
              <a:rPr lang="ru-RU" dirty="0">
                <a:solidFill>
                  <a:schemeClr val="tx1"/>
                </a:solidFill>
              </a:rPr>
              <a:t>части канализационных труб ПВХ благодаря высокой кольцевой жесткости выдерживают давление грунта, под воздействием сточных и грунтовых вод не поддаются разрушению изнутри и снаружи. </a:t>
            </a:r>
            <a:endParaRPr lang="ru-RU" dirty="0" smtClean="0">
              <a:solidFill>
                <a:schemeClr val="tx1"/>
              </a:solidFill>
            </a:endParaRPr>
          </a:p>
          <a:p>
            <a:pPr fontAlgn="base"/>
            <a:r>
              <a:rPr lang="ru-RU" dirty="0" smtClean="0">
                <a:solidFill>
                  <a:schemeClr val="tx1"/>
                </a:solidFill>
              </a:rPr>
              <a:t>Расположенные </a:t>
            </a:r>
            <a:r>
              <a:rPr lang="ru-RU" dirty="0">
                <a:solidFill>
                  <a:schemeClr val="tx1"/>
                </a:solidFill>
              </a:rPr>
              <a:t>в раструбах уплотнительные кольца придают системе герметичность. Система легко монтируется и демонтируется в случае необходимости.</a:t>
            </a:r>
          </a:p>
          <a:p>
            <a:endParaRPr lang="ru-RU" dirty="0"/>
          </a:p>
        </p:txBody>
      </p:sp>
    </p:spTree>
    <p:extLst>
      <p:ext uri="{BB962C8B-B14F-4D97-AF65-F5344CB8AC3E}">
        <p14:creationId xmlns:p14="http://schemas.microsoft.com/office/powerpoint/2010/main" val="17438701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59432"/>
            <a:ext cx="8291264" cy="576064"/>
          </a:xfrm>
        </p:spPr>
        <p:txBody>
          <a:bodyPr/>
          <a:lstStyle/>
          <a:p>
            <a:pPr>
              <a:lnSpc>
                <a:spcPct val="100000"/>
              </a:lnSpc>
            </a:pPr>
            <a:r>
              <a:rPr lang="ru-RU" sz="2400" dirty="0"/>
              <a:t>НАЗВАНИЕ И ОПИСАНИЕ ПРОФЕССИОНАЛЬНОЙ КОМПЕТЕНЦИИ</a:t>
            </a:r>
          </a:p>
        </p:txBody>
      </p:sp>
      <p:sp>
        <p:nvSpPr>
          <p:cNvPr id="3" name="Объект 2"/>
          <p:cNvSpPr>
            <a:spLocks noGrp="1"/>
          </p:cNvSpPr>
          <p:nvPr>
            <p:ph idx="1"/>
          </p:nvPr>
        </p:nvSpPr>
        <p:spPr>
          <a:xfrm>
            <a:off x="0" y="260648"/>
            <a:ext cx="9144000" cy="6597352"/>
          </a:xfrm>
        </p:spPr>
        <p:txBody>
          <a:bodyPr>
            <a:normAutofit/>
          </a:bodyPr>
          <a:lstStyle/>
          <a:p>
            <a:r>
              <a:rPr lang="ru-RU" dirty="0">
                <a:solidFill>
                  <a:schemeClr val="tx1"/>
                </a:solidFill>
                <a:latin typeface="Times New Roman" panose="02020603050405020304" pitchFamily="18" charset="0"/>
                <a:cs typeface="Times New Roman" panose="02020603050405020304" pitchFamily="18" charset="0"/>
              </a:rPr>
              <a:t>Название профессиональной компетенции: </a:t>
            </a:r>
          </a:p>
          <a:p>
            <a:pPr marL="0" indent="0" algn="ctr">
              <a:buNone/>
            </a:pPr>
            <a:r>
              <a:rPr lang="ru-RU" dirty="0">
                <a:solidFill>
                  <a:srgbClr val="FF0000"/>
                </a:solidFill>
                <a:latin typeface="Times New Roman" panose="02020603050405020304" pitchFamily="18" charset="0"/>
                <a:cs typeface="Times New Roman" panose="02020603050405020304" pitchFamily="18" charset="0"/>
              </a:rPr>
              <a:t>«Сантехника и отопление»</a:t>
            </a:r>
          </a:p>
          <a:p>
            <a:pPr marL="0" indent="0" algn="ctr">
              <a:buNone/>
            </a:pPr>
            <a:r>
              <a:rPr lang="ru-RU" b="1" dirty="0" smtClean="0">
                <a:solidFill>
                  <a:schemeClr val="tx1"/>
                </a:solidFill>
                <a:latin typeface="Times New Roman" panose="02020603050405020304" pitchFamily="18" charset="0"/>
                <a:cs typeface="Times New Roman" panose="02020603050405020304" pitchFamily="18" charset="0"/>
              </a:rPr>
              <a:t>Описание профессиональной компетенции</a:t>
            </a:r>
            <a:r>
              <a:rPr lang="ru-RU" b="1" dirty="0" smtClean="0">
                <a:solidFill>
                  <a:schemeClr val="tx1"/>
                </a:solidFill>
              </a:rPr>
              <a:t>.</a:t>
            </a:r>
          </a:p>
          <a:p>
            <a:pPr marL="0" indent="457200" algn="just">
              <a:spcBef>
                <a:spcPts val="0"/>
              </a:spcBef>
              <a:buNone/>
            </a:pPr>
            <a:r>
              <a:rPr lang="ru-RU" dirty="0">
                <a:solidFill>
                  <a:schemeClr val="tx1"/>
                </a:solidFill>
                <a:latin typeface="Times New Roman" panose="02020603050405020304" pitchFamily="18" charset="0"/>
                <a:cs typeface="Times New Roman" panose="02020603050405020304" pitchFamily="18" charset="0"/>
              </a:rPr>
              <a:t>Специалист по сантехнике и отоплению работает на коммерческих, жилищных, сельскохозяйственных и промышленных объектах. Требуемый тип и качество услуги напрямую связаны с оплатой, производимой клиентом. Поэтому такой специалист должен всегда работать профессионально и в контакте с клиентом, чтобы соответствовать его требованиям и ожиданиям и, таким образом, поддерживать и расширять свой бизнес. Сантехника и отопление тесно связаны с другими сегментами строительной отрасли, которые поддерживают ее, как правило, в коммерческих целях.</a:t>
            </a:r>
          </a:p>
        </p:txBody>
      </p:sp>
    </p:spTree>
    <p:extLst>
      <p:ext uri="{BB962C8B-B14F-4D97-AF65-F5344CB8AC3E}">
        <p14:creationId xmlns:p14="http://schemas.microsoft.com/office/powerpoint/2010/main" val="35959269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548680"/>
            <a:ext cx="9144000" cy="5328592"/>
          </a:xfrm>
        </p:spPr>
        <p:txBody>
          <a:bodyPr>
            <a:normAutofit/>
          </a:bodyPr>
          <a:lstStyle/>
          <a:p>
            <a:pPr marL="0" indent="324000" algn="just">
              <a:spcBef>
                <a:spcPts val="0"/>
              </a:spcBef>
            </a:pPr>
            <a:r>
              <a:rPr lang="ru-RU" dirty="0">
                <a:solidFill>
                  <a:schemeClr val="tx1"/>
                </a:solidFill>
                <a:latin typeface="Times New Roman" panose="02020603050405020304" pitchFamily="18" charset="0"/>
                <a:cs typeface="Times New Roman" panose="02020603050405020304" pitchFamily="18" charset="0"/>
              </a:rPr>
              <a:t>Специалист по сантехнике и отоплению работает в помещениях и на открытом воздухе, в домах заказчиков, на небольших и крупных объектах. Он осуществляет планирование и проектирование, выбор и монтаж, ввод в эксплуатацию и вывод из эксплуатации, испытания, ведение отчетности, обслуживание, поиск неисправностей, а также ремонт систем согласно высочайшим стандартам. Организация работы и самоорганизация, навыки общения и межличностных отношений, решение проблем, гибкость и совокупность глубоких знаний являются универсальными атрибутами первоклассного специалиста</a:t>
            </a:r>
            <a:r>
              <a:rPr lang="ru-RU" dirty="0" smtClean="0">
                <a:solidFill>
                  <a:schemeClr val="tx1"/>
                </a:solidFill>
              </a:rPr>
              <a:t>.</a:t>
            </a:r>
          </a:p>
          <a:p>
            <a:pPr marL="0" indent="324000" algn="just">
              <a:spcBef>
                <a:spcPts val="0"/>
              </a:spcBef>
            </a:pPr>
            <a:r>
              <a:rPr lang="ru-RU" dirty="0">
                <a:solidFill>
                  <a:schemeClr val="tx1"/>
                </a:solidFill>
                <a:latin typeface="Times New Roman" panose="02020603050405020304" pitchFamily="18" charset="0"/>
                <a:cs typeface="Times New Roman" panose="02020603050405020304" pitchFamily="18" charset="0"/>
              </a:rPr>
              <a:t>Работая один или в команде, специалист по сантехнике и отоплению поднимается на высокий уровень личной ответственности и самостоятельности. </a:t>
            </a:r>
          </a:p>
        </p:txBody>
      </p:sp>
    </p:spTree>
    <p:extLst>
      <p:ext uri="{BB962C8B-B14F-4D97-AF65-F5344CB8AC3E}">
        <p14:creationId xmlns:p14="http://schemas.microsoft.com/office/powerpoint/2010/main" val="14231222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0"/>
            <a:ext cx="9036496" cy="6669360"/>
          </a:xfrm>
        </p:spPr>
        <p:txBody>
          <a:bodyPr>
            <a:normAutofit/>
          </a:bodyPr>
          <a:lstStyle/>
          <a:p>
            <a:pPr marL="0" indent="457200" algn="just">
              <a:spcBef>
                <a:spcPts val="0"/>
              </a:spcBef>
              <a:buNone/>
            </a:pPr>
            <a:r>
              <a:rPr lang="ru-RU" dirty="0">
                <a:solidFill>
                  <a:schemeClr val="tx1"/>
                </a:solidFill>
                <a:latin typeface="Times New Roman" panose="02020603050405020304" pitchFamily="18" charset="0"/>
                <a:cs typeface="Times New Roman" panose="02020603050405020304" pitchFamily="18" charset="0"/>
              </a:rPr>
              <a:t>На каждом этапе работы (начиная с обеспечения безопасной и надежной работы сантехники и отопления в соответствии с действующими стандартами, заканчивая диагностикой неисправностей и вводом в эксплуатацию сантехнических и отопительных систем) огромное значение имеют точность, аккуратность и внимание к деталям, а ошибки зачастую необратимы, </a:t>
            </a:r>
            <a:r>
              <a:rPr lang="ru-RU" dirty="0" err="1">
                <a:solidFill>
                  <a:schemeClr val="tx1"/>
                </a:solidFill>
                <a:latin typeface="Times New Roman" panose="02020603050405020304" pitchFamily="18" charset="0"/>
                <a:cs typeface="Times New Roman" panose="02020603050405020304" pitchFamily="18" charset="0"/>
              </a:rPr>
              <a:t>затратны</a:t>
            </a:r>
            <a:r>
              <a:rPr lang="ru-RU" dirty="0">
                <a:solidFill>
                  <a:schemeClr val="tx1"/>
                </a:solidFill>
                <a:latin typeface="Times New Roman" panose="02020603050405020304" pitchFamily="18" charset="0"/>
                <a:cs typeface="Times New Roman" panose="02020603050405020304" pitchFamily="18" charset="0"/>
              </a:rPr>
              <a:t> и представляют потенциальную угрозу для жизни.</a:t>
            </a:r>
          </a:p>
          <a:p>
            <a:pPr marL="0" indent="457200" algn="just">
              <a:spcBef>
                <a:spcPts val="0"/>
              </a:spcBef>
              <a:buNone/>
            </a:pPr>
            <a:r>
              <a:rPr lang="ru-RU" dirty="0">
                <a:solidFill>
                  <a:schemeClr val="tx1"/>
                </a:solidFill>
                <a:latin typeface="Times New Roman" panose="02020603050405020304" pitchFamily="18" charset="0"/>
                <a:cs typeface="Times New Roman" panose="02020603050405020304" pitchFamily="18" charset="0"/>
              </a:rPr>
              <a:t>Сегодня, когда люди могут свободно перемещаться между странами, специалисту по сантехнике и отоплению открываются широкие перспективы  и возможности, число которых быстро растет.  Талантливому специалисту доступно множество коммерческих предложений по всему миру, вместе с тем он должен понимать разнообразные потребности, культуры и направления и работать с ними. Поэтому разнообразие навыков, связанных с сантехникой и отоплением, вероятно, будет увеличиваться.</a:t>
            </a:r>
          </a:p>
          <a:p>
            <a:pPr marL="0" indent="457200" algn="just">
              <a:spcBef>
                <a:spcPts val="0"/>
              </a:spcBef>
              <a:buNone/>
            </a:pPr>
            <a:endParaRPr lang="ru-RU" dirty="0">
              <a:solidFill>
                <a:schemeClr val="tx1"/>
              </a:solidFill>
            </a:endParaRPr>
          </a:p>
        </p:txBody>
      </p:sp>
    </p:spTree>
    <p:extLst>
      <p:ext uri="{BB962C8B-B14F-4D97-AF65-F5344CB8AC3E}">
        <p14:creationId xmlns:p14="http://schemas.microsoft.com/office/powerpoint/2010/main" val="35473555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836712"/>
            <a:ext cx="8964488" cy="5832648"/>
          </a:xfrm>
        </p:spPr>
        <p:txBody>
          <a:bodyPr>
            <a:normAutofit lnSpcReduction="10000"/>
          </a:bodyPr>
          <a:lstStyle/>
          <a:p>
            <a:pPr marL="0" indent="450215" algn="just">
              <a:spcBef>
                <a:spcPts val="0"/>
              </a:spcBef>
              <a:spcAft>
                <a:spcPts val="0"/>
              </a:spcAft>
            </a:pPr>
            <a:r>
              <a:rPr lang="ru-RU" sz="3200" dirty="0">
                <a:solidFill>
                  <a:schemeClr val="tx1"/>
                </a:solidFill>
                <a:latin typeface="Times New Roman"/>
                <a:ea typeface="Calibri"/>
                <a:cs typeface="Times New Roman"/>
              </a:rPr>
              <a:t>Документ содержит информацию о стандартах, которые предъявляются участникам для возможности участия в соревнованиях, а также принципы, методы и процедуры, которые регулируют соревнования. При этом </a:t>
            </a:r>
            <a:r>
              <a:rPr lang="en-US" sz="3200" dirty="0">
                <a:solidFill>
                  <a:schemeClr val="tx1"/>
                </a:solidFill>
                <a:latin typeface="Times New Roman"/>
                <a:ea typeface="Calibri"/>
                <a:cs typeface="Times New Roman"/>
              </a:rPr>
              <a:t>WSR</a:t>
            </a:r>
            <a:r>
              <a:rPr lang="ru-RU" sz="3200" dirty="0">
                <a:solidFill>
                  <a:schemeClr val="tx1"/>
                </a:solidFill>
                <a:latin typeface="Times New Roman"/>
                <a:ea typeface="Calibri"/>
                <a:cs typeface="Times New Roman"/>
              </a:rPr>
              <a:t> признаёт авторское право </a:t>
            </a:r>
            <a:r>
              <a:rPr lang="en-US" sz="3200" dirty="0" err="1">
                <a:solidFill>
                  <a:schemeClr val="tx1"/>
                </a:solidFill>
                <a:latin typeface="Times New Roman"/>
                <a:ea typeface="Calibri"/>
                <a:cs typeface="Times New Roman"/>
              </a:rPr>
              <a:t>WorldSkills</a:t>
            </a:r>
            <a:r>
              <a:rPr lang="en-US" sz="3200" dirty="0">
                <a:solidFill>
                  <a:schemeClr val="tx1"/>
                </a:solidFill>
                <a:latin typeface="Times New Roman"/>
                <a:ea typeface="Calibri"/>
                <a:cs typeface="Times New Roman"/>
              </a:rPr>
              <a:t> International</a:t>
            </a:r>
            <a:r>
              <a:rPr lang="ru-RU" sz="3200" dirty="0">
                <a:solidFill>
                  <a:schemeClr val="tx1"/>
                </a:solidFill>
                <a:latin typeface="Times New Roman"/>
                <a:ea typeface="Calibri"/>
                <a:cs typeface="Times New Roman"/>
              </a:rPr>
              <a:t> (</a:t>
            </a:r>
            <a:r>
              <a:rPr lang="en-US" sz="3200" dirty="0">
                <a:solidFill>
                  <a:schemeClr val="tx1"/>
                </a:solidFill>
                <a:latin typeface="Times New Roman"/>
                <a:ea typeface="Calibri"/>
                <a:cs typeface="Times New Roman"/>
              </a:rPr>
              <a:t>WSI</a:t>
            </a:r>
            <a:r>
              <a:rPr lang="ru-RU" sz="3200" dirty="0">
                <a:solidFill>
                  <a:schemeClr val="tx1"/>
                </a:solidFill>
                <a:latin typeface="Times New Roman"/>
                <a:ea typeface="Calibri"/>
                <a:cs typeface="Times New Roman"/>
              </a:rPr>
              <a:t>). </a:t>
            </a:r>
            <a:r>
              <a:rPr lang="en-US" sz="3200" dirty="0">
                <a:solidFill>
                  <a:schemeClr val="tx1"/>
                </a:solidFill>
                <a:latin typeface="Times New Roman"/>
                <a:ea typeface="Calibri"/>
                <a:cs typeface="Times New Roman"/>
              </a:rPr>
              <a:t>WSR</a:t>
            </a:r>
            <a:r>
              <a:rPr lang="ru-RU" sz="3200" dirty="0">
                <a:solidFill>
                  <a:schemeClr val="tx1"/>
                </a:solidFill>
                <a:latin typeface="Times New Roman"/>
                <a:ea typeface="Calibri"/>
                <a:cs typeface="Times New Roman"/>
              </a:rPr>
              <a:t> также признаёт права интеллектуальной собственности </a:t>
            </a:r>
            <a:r>
              <a:rPr lang="en-US" sz="3200" dirty="0">
                <a:solidFill>
                  <a:schemeClr val="tx1"/>
                </a:solidFill>
                <a:latin typeface="Times New Roman"/>
                <a:ea typeface="Calibri"/>
                <a:cs typeface="Times New Roman"/>
              </a:rPr>
              <a:t>WSI</a:t>
            </a:r>
            <a:r>
              <a:rPr lang="ru-RU" sz="3200" dirty="0">
                <a:solidFill>
                  <a:schemeClr val="tx1"/>
                </a:solidFill>
                <a:latin typeface="Times New Roman"/>
                <a:ea typeface="Calibri"/>
                <a:cs typeface="Times New Roman"/>
              </a:rPr>
              <a:t> в отношении принципов, методов и процедур оценки.</a:t>
            </a:r>
            <a:endParaRPr lang="ru-RU" sz="3200" dirty="0">
              <a:solidFill>
                <a:schemeClr val="tx1"/>
              </a:solidFill>
              <a:latin typeface="Calibri"/>
              <a:ea typeface="Calibri"/>
              <a:cs typeface="Times New Roman"/>
            </a:endParaRPr>
          </a:p>
          <a:p>
            <a:pPr marL="0" indent="450215" algn="just">
              <a:spcBef>
                <a:spcPts val="0"/>
              </a:spcBef>
              <a:spcAft>
                <a:spcPts val="0"/>
              </a:spcAft>
            </a:pPr>
            <a:r>
              <a:rPr lang="ru-RU" sz="3200" dirty="0">
                <a:solidFill>
                  <a:schemeClr val="tx1"/>
                </a:solidFill>
                <a:latin typeface="Times New Roman"/>
                <a:ea typeface="Calibri"/>
                <a:cs typeface="Times New Roman"/>
              </a:rPr>
              <a:t>Каждый эксперт и участник должен знать и понимать данное Техническое описание.</a:t>
            </a:r>
            <a:endParaRPr lang="ru-RU" sz="3200" dirty="0">
              <a:solidFill>
                <a:schemeClr val="tx1"/>
              </a:solidFill>
              <a:latin typeface="Calibri"/>
              <a:ea typeface="Calibri"/>
              <a:cs typeface="Times New Roman"/>
            </a:endParaRPr>
          </a:p>
          <a:p>
            <a:pPr algn="just"/>
            <a:endParaRPr lang="ru-RU" dirty="0"/>
          </a:p>
        </p:txBody>
      </p:sp>
      <p:sp>
        <p:nvSpPr>
          <p:cNvPr id="4" name="Заголовок 3"/>
          <p:cNvSpPr>
            <a:spLocks noGrp="1"/>
          </p:cNvSpPr>
          <p:nvPr>
            <p:ph type="title"/>
          </p:nvPr>
        </p:nvSpPr>
        <p:spPr>
          <a:xfrm>
            <a:off x="539552" y="0"/>
            <a:ext cx="8229600" cy="907504"/>
          </a:xfrm>
        </p:spPr>
        <p:txBody>
          <a:bodyPr/>
          <a:lstStyle/>
          <a:p>
            <a:r>
              <a:rPr lang="ru-RU" dirty="0"/>
              <a:t>. </a:t>
            </a:r>
            <a:r>
              <a:rPr lang="ru-RU" sz="2400" dirty="0"/>
              <a:t>ВАЖНОСТЬ И </a:t>
            </a:r>
            <a:r>
              <a:rPr lang="ru-RU" sz="2400" dirty="0" smtClean="0"/>
              <a:t>ЗНАЧЕНИЕ ДОКУМЕНТА</a:t>
            </a:r>
            <a:endParaRPr lang="ru-RU" sz="2400" dirty="0"/>
          </a:p>
        </p:txBody>
      </p:sp>
    </p:spTree>
    <p:extLst>
      <p:ext uri="{BB962C8B-B14F-4D97-AF65-F5344CB8AC3E}">
        <p14:creationId xmlns:p14="http://schemas.microsoft.com/office/powerpoint/2010/main" val="131182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80042" y="286317"/>
            <a:ext cx="6143809" cy="1052736"/>
          </a:xfrm>
        </p:spPr>
        <p:txBody>
          <a:bodyPr/>
          <a:lstStyle/>
          <a:p>
            <a:r>
              <a:rPr lang="ru-RU" sz="4000" dirty="0">
                <a:effectLst/>
              </a:rPr>
              <a:t>АССОЦИИРОВАННЫЕ ДОКУМЕНТЫ</a:t>
            </a:r>
            <a:endParaRPr lang="ru-RU" sz="4000" dirty="0"/>
          </a:p>
        </p:txBody>
      </p:sp>
      <p:sp>
        <p:nvSpPr>
          <p:cNvPr id="3" name="Объект 2"/>
          <p:cNvSpPr>
            <a:spLocks noGrp="1"/>
          </p:cNvSpPr>
          <p:nvPr>
            <p:ph idx="1"/>
          </p:nvPr>
        </p:nvSpPr>
        <p:spPr>
          <a:xfrm>
            <a:off x="179512" y="1628800"/>
            <a:ext cx="8964488" cy="5229200"/>
          </a:xfrm>
        </p:spPr>
        <p:txBody>
          <a:bodyPr>
            <a:normAutofit/>
          </a:bodyPr>
          <a:lstStyle/>
          <a:p>
            <a:pPr marL="0" indent="457200" algn="just">
              <a:spcBef>
                <a:spcPts val="0"/>
              </a:spcBef>
              <a:buNone/>
            </a:pPr>
            <a:r>
              <a:rPr lang="ru-RU" sz="2800" dirty="0">
                <a:solidFill>
                  <a:schemeClr val="tx1"/>
                </a:solidFill>
                <a:latin typeface="Times New Roman" panose="02020603050405020304" pitchFamily="18" charset="0"/>
                <a:cs typeface="Times New Roman" panose="02020603050405020304" pitchFamily="18" charset="0"/>
              </a:rPr>
              <a:t>Поскольку данное Техническое описание содержит лишь информацию, относящуюся к соответствующей профессиональной компетенции, его необходимо использовать совместно со следующими документами:</a:t>
            </a:r>
          </a:p>
          <a:p>
            <a:pPr marL="0" indent="457200" algn="just">
              <a:spcBef>
                <a:spcPts val="0"/>
              </a:spcBef>
              <a:buNone/>
            </a:pPr>
            <a:r>
              <a:rPr lang="ru-RU" sz="2800" dirty="0">
                <a:solidFill>
                  <a:schemeClr val="tx1"/>
                </a:solidFill>
                <a:latin typeface="Times New Roman" panose="02020603050405020304" pitchFamily="18" charset="0"/>
                <a:cs typeface="Times New Roman" panose="02020603050405020304" pitchFamily="18" charset="0"/>
              </a:rPr>
              <a:t>•	WSR, Регламент проведения чемпионата;</a:t>
            </a:r>
          </a:p>
          <a:p>
            <a:pPr marL="0" indent="457200" algn="just">
              <a:spcBef>
                <a:spcPts val="0"/>
              </a:spcBef>
              <a:buNone/>
            </a:pPr>
            <a:r>
              <a:rPr lang="ru-RU" sz="2800" dirty="0">
                <a:solidFill>
                  <a:schemeClr val="tx1"/>
                </a:solidFill>
                <a:latin typeface="Times New Roman" panose="02020603050405020304" pitchFamily="18" charset="0"/>
                <a:cs typeface="Times New Roman" panose="02020603050405020304" pitchFamily="18" charset="0"/>
              </a:rPr>
              <a:t>•	WSR, онлайн-ресурсы, указанные в данном документе.</a:t>
            </a:r>
          </a:p>
          <a:p>
            <a:pPr marL="0" indent="457200" algn="just">
              <a:spcBef>
                <a:spcPts val="0"/>
              </a:spcBef>
              <a:buNone/>
            </a:pPr>
            <a:r>
              <a:rPr lang="ru-RU" sz="2800" dirty="0">
                <a:solidFill>
                  <a:schemeClr val="tx1"/>
                </a:solidFill>
                <a:latin typeface="Times New Roman" panose="02020603050405020304" pitchFamily="18" charset="0"/>
                <a:cs typeface="Times New Roman" panose="02020603050405020304" pitchFamily="18" charset="0"/>
              </a:rPr>
              <a:t>•	WSR, политика и нормативные положения</a:t>
            </a:r>
          </a:p>
          <a:p>
            <a:pPr marL="0" indent="457200" algn="just">
              <a:spcBef>
                <a:spcPts val="0"/>
              </a:spcBef>
              <a:buNone/>
            </a:pPr>
            <a:r>
              <a:rPr lang="ru-RU" sz="2800" dirty="0">
                <a:solidFill>
                  <a:schemeClr val="tx1"/>
                </a:solidFill>
                <a:latin typeface="Times New Roman" panose="02020603050405020304" pitchFamily="18" charset="0"/>
                <a:cs typeface="Times New Roman" panose="02020603050405020304" pitchFamily="18" charset="0"/>
              </a:rPr>
              <a:t>•	Инструкция по охране труда и технике безопасности по </a:t>
            </a:r>
            <a:r>
              <a:rPr lang="ru-RU" sz="2800" dirty="0" smtClean="0">
                <a:solidFill>
                  <a:schemeClr val="tx1"/>
                </a:solidFill>
                <a:latin typeface="Times New Roman" panose="02020603050405020304" pitchFamily="18" charset="0"/>
                <a:cs typeface="Times New Roman" panose="02020603050405020304" pitchFamily="18" charset="0"/>
              </a:rPr>
              <a:t>компетенции.</a:t>
            </a:r>
            <a:endParaRPr lang="ru-RU" sz="2800" dirty="0">
              <a:solidFill>
                <a:schemeClr val="tx1"/>
              </a:solidFill>
              <a:latin typeface="Times New Roman" panose="02020603050405020304" pitchFamily="18" charset="0"/>
              <a:cs typeface="Times New Roman" panose="02020603050405020304" pitchFamily="18" charset="0"/>
            </a:endParaRPr>
          </a:p>
        </p:txBody>
      </p:sp>
      <p:pic>
        <p:nvPicPr>
          <p:cNvPr id="5122" name="Picture 2" descr="Ð§ÑÐ³ÑÐ½Ð½ÑÐµ ÑÑÑÐ±Ñ Ð´Ð»Ñ ÑÐ¸ÑÑÐµÐ¼Ñ ÐºÐ°Ð½Ð°Ð»Ð¸Ð·Ð°ÑÐ¸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0196"/>
            <a:ext cx="2448272" cy="1604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79611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01"/>
            <a:ext cx="8088025" cy="1052736"/>
          </a:xfrm>
        </p:spPr>
        <p:txBody>
          <a:bodyPr/>
          <a:lstStyle/>
          <a:p>
            <a:pPr>
              <a:lnSpc>
                <a:spcPct val="100000"/>
              </a:lnSpc>
            </a:pPr>
            <a:r>
              <a:rPr lang="ru-RU" sz="2400" dirty="0"/>
              <a:t>СПЕЦИФИКАЦИЯ СТАНДАРТА </a:t>
            </a:r>
            <a:r>
              <a:rPr lang="en-US" sz="2400" dirty="0"/>
              <a:t>WORLDSKILLS (WSSS)</a:t>
            </a:r>
            <a:endParaRPr lang="ru-RU" sz="2400" dirty="0"/>
          </a:p>
        </p:txBody>
      </p:sp>
      <p:sp>
        <p:nvSpPr>
          <p:cNvPr id="3" name="Объект 2"/>
          <p:cNvSpPr>
            <a:spLocks noGrp="1"/>
          </p:cNvSpPr>
          <p:nvPr>
            <p:ph idx="1"/>
          </p:nvPr>
        </p:nvSpPr>
        <p:spPr>
          <a:xfrm>
            <a:off x="179512" y="980728"/>
            <a:ext cx="8964488" cy="5877272"/>
          </a:xfrm>
        </p:spPr>
        <p:txBody>
          <a:bodyPr>
            <a:normAutofit/>
          </a:bodyPr>
          <a:lstStyle/>
          <a:p>
            <a:pPr indent="450215">
              <a:lnSpc>
                <a:spcPct val="150000"/>
              </a:lnSpc>
              <a:spcBef>
                <a:spcPts val="1200"/>
              </a:spcBef>
              <a:spcAft>
                <a:spcPts val="600"/>
              </a:spcAft>
            </a:pPr>
            <a:r>
              <a:rPr lang="x-none" sz="2000" b="1">
                <a:solidFill>
                  <a:schemeClr val="tx1"/>
                </a:solidFill>
                <a:latin typeface="Times New Roman"/>
                <a:ea typeface="Times New Roman"/>
                <a:cs typeface="Times New Roman"/>
              </a:rPr>
              <a:t>ОБЩИЕ СВЕДЕНИЯ О СПЕЦИФИКАЦИИ СТАНДАРТОВ WORLDSKILLS (WSSS</a:t>
            </a:r>
            <a:r>
              <a:rPr lang="x-none" sz="2000" b="1" smtClean="0">
                <a:solidFill>
                  <a:schemeClr val="tx1"/>
                </a:solidFill>
                <a:latin typeface="Times New Roman"/>
                <a:ea typeface="Times New Roman"/>
                <a:cs typeface="Times New Roman"/>
              </a:rPr>
              <a:t>)</a:t>
            </a:r>
            <a:endParaRPr lang="ru-RU" sz="2000" b="1" dirty="0" smtClean="0">
              <a:solidFill>
                <a:schemeClr val="tx1"/>
              </a:solidFill>
              <a:latin typeface="Times New Roman"/>
              <a:ea typeface="Times New Roman"/>
              <a:cs typeface="Times New Roman"/>
            </a:endParaRPr>
          </a:p>
          <a:p>
            <a:pPr indent="450215" algn="just">
              <a:spcBef>
                <a:spcPts val="0"/>
              </a:spcBef>
            </a:pPr>
            <a:r>
              <a:rPr lang="ru-RU" sz="2200" b="1" dirty="0">
                <a:solidFill>
                  <a:schemeClr val="tx1"/>
                </a:solidFill>
                <a:latin typeface="Times New Roman" panose="02020603050405020304" pitchFamily="18" charset="0"/>
                <a:ea typeface="Times New Roman"/>
                <a:cs typeface="Times New Roman" panose="02020603050405020304" pitchFamily="18" charset="0"/>
              </a:rPr>
              <a:t>WSSS определяет знание, понимание и конкретные компетенции, которые лежат в основе лучших международных практик технического и профессионального уровня выполнения работы. Она должна отражать коллективное общее понимание того, что соответствующая рабочая специальность или профессия представляет для промышленности и бизнеса</a:t>
            </a:r>
            <a:r>
              <a:rPr lang="ru-RU" sz="2200" b="1" dirty="0" smtClean="0">
                <a:solidFill>
                  <a:schemeClr val="tx1"/>
                </a:solidFill>
                <a:latin typeface="Times New Roman" panose="02020603050405020304" pitchFamily="18" charset="0"/>
                <a:ea typeface="Times New Roman"/>
                <a:cs typeface="Times New Roman" panose="02020603050405020304" pitchFamily="18" charset="0"/>
              </a:rPr>
              <a:t>.</a:t>
            </a:r>
            <a:endParaRPr lang="ru-RU" sz="2200" dirty="0">
              <a:solidFill>
                <a:schemeClr val="tx1"/>
              </a:solidFill>
            </a:endParaRPr>
          </a:p>
          <a:p>
            <a:pPr indent="450215" algn="just">
              <a:spcBef>
                <a:spcPts val="0"/>
              </a:spcBef>
            </a:pPr>
            <a:r>
              <a:rPr lang="ru-RU" sz="2200" b="1" dirty="0">
                <a:solidFill>
                  <a:schemeClr val="tx1"/>
                </a:solidFill>
                <a:latin typeface="Times New Roman" panose="02020603050405020304" pitchFamily="18" charset="0"/>
                <a:ea typeface="Times New Roman"/>
                <a:cs typeface="Times New Roman" panose="02020603050405020304" pitchFamily="18" charset="0"/>
              </a:rPr>
              <a:t>Целью соревнования по компетенции является демонстрация лучших международных практик, как описано в WSSS и в той степени, в которой они могут быть реализованы. Таким образом, WSSS является руководством по необходимому обучению и подготовке для соревнований по компетенции.</a:t>
            </a:r>
          </a:p>
        </p:txBody>
      </p:sp>
    </p:spTree>
    <p:extLst>
      <p:ext uri="{BB962C8B-B14F-4D97-AF65-F5344CB8AC3E}">
        <p14:creationId xmlns:p14="http://schemas.microsoft.com/office/powerpoint/2010/main" val="403929243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Другая 25">
      <a:dk1>
        <a:sysClr val="windowText" lastClr="000000"/>
      </a:dk1>
      <a:lt1>
        <a:sysClr val="window" lastClr="FFFFFF"/>
      </a:lt1>
      <a:dk2>
        <a:srgbClr val="073E87"/>
      </a:dk2>
      <a:lt2>
        <a:srgbClr val="2861A9"/>
      </a:lt2>
      <a:accent1>
        <a:srgbClr val="8FB5E4"/>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Executive</Template>
  <TotalTime>252</TotalTime>
  <Words>1689</Words>
  <Application>Microsoft Office PowerPoint</Application>
  <PresentationFormat>Экран (4:3)</PresentationFormat>
  <Paragraphs>93</Paragraphs>
  <Slides>38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Исполнительная</vt:lpstr>
      <vt:lpstr>Презентация PowerPoint</vt:lpstr>
      <vt:lpstr>Презентация PowerPoint</vt:lpstr>
      <vt:lpstr>Презентация PowerPoint</vt:lpstr>
      <vt:lpstr>НАЗВАНИЕ И ОПИСАНИЕ ПРОФЕССИОНАЛЬНОЙ КОМПЕТЕНЦИИ</vt:lpstr>
      <vt:lpstr>Презентация PowerPoint</vt:lpstr>
      <vt:lpstr>Презентация PowerPoint</vt:lpstr>
      <vt:lpstr>. ВАЖНОСТЬ И ЗНАЧЕНИЕ ДОКУМЕНТА</vt:lpstr>
      <vt:lpstr>АССОЦИИРОВАННЫЕ ДОКУМЕНТЫ</vt:lpstr>
      <vt:lpstr>СПЕЦИФИКАЦИЯ СТАНДАРТА WORLDSKILLS (WSSS)</vt:lpstr>
      <vt:lpstr>(WSSS)</vt:lpstr>
      <vt:lpstr>(WSSS)</vt:lpstr>
      <vt:lpstr>Презентация PowerPoint</vt:lpstr>
      <vt:lpstr>ОЦЕНОЧНАЯ СТРАТЕГИЯ И ТЕХНИЧЕСКИЕ ОСОБЕННОСТИ ОЦЕНКИ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Трубы из керамики</vt:lpstr>
      <vt:lpstr>Трубы из  полимерных материалов</vt:lpstr>
      <vt:lpstr>Виды пропиленовых труб</vt:lpstr>
      <vt:lpstr>Детали для соединения труб</vt:lpstr>
      <vt:lpstr>Классификация фитингов</vt:lpstr>
      <vt:lpstr>Классификация фитингов</vt:lpstr>
      <vt:lpstr>Классификация фитингов</vt:lpstr>
      <vt:lpstr>Классификация фитингов</vt:lpstr>
      <vt:lpstr>Классификация фитингов</vt:lpstr>
      <vt:lpstr>Классификация фитингов</vt:lpstr>
      <vt:lpstr>Классификация фитингов</vt:lpstr>
      <vt:lpstr>Презентация PowerPoint</vt:lpstr>
      <vt:lpstr>Фитинги для внутренней канализации</vt:lpstr>
      <vt:lpstr>Фасонные части для наружной канализации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Вика</dc:creator>
  <cp:lastModifiedBy>BG</cp:lastModifiedBy>
  <cp:revision>22</cp:revision>
  <dcterms:created xsi:type="dcterms:W3CDTF">2018-10-09T18:14:38Z</dcterms:created>
  <dcterms:modified xsi:type="dcterms:W3CDTF">2022-03-15T13:08:34Z</dcterms:modified>
</cp:coreProperties>
</file>