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0" r:id="rId4"/>
    <p:sldId id="261" r:id="rId5"/>
    <p:sldId id="263" r:id="rId6"/>
    <p:sldId id="268" r:id="rId7"/>
    <p:sldId id="264" r:id="rId8"/>
    <p:sldId id="272" r:id="rId9"/>
    <p:sldId id="265" r:id="rId10"/>
    <p:sldId id="273" r:id="rId11"/>
    <p:sldId id="275" r:id="rId12"/>
    <p:sldId id="267" r:id="rId13"/>
    <p:sldId id="271" r:id="rId14"/>
    <p:sldId id="258" r:id="rId15"/>
    <p:sldId id="277" r:id="rId16"/>
    <p:sldId id="270" r:id="rId17"/>
    <p:sldId id="278" r:id="rId18"/>
    <p:sldId id="259" r:id="rId19"/>
    <p:sldId id="279" r:id="rId20"/>
    <p:sldId id="274" r:id="rId21"/>
    <p:sldId id="269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gif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Цветные металлы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Все металлы, кроме железа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8610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Цветные металлы, их свойства, области применения</a:t>
            </a:r>
          </a:p>
        </p:txBody>
      </p:sp>
    </p:spTree>
    <p:extLst>
      <p:ext uri="{BB962C8B-B14F-4D97-AF65-F5344CB8AC3E}">
        <p14:creationId xmlns:p14="http://schemas.microsoft.com/office/powerpoint/2010/main" val="129186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мельхиор</a:t>
            </a:r>
            <a:endParaRPr lang="ru-RU" dirty="0"/>
          </a:p>
        </p:txBody>
      </p:sp>
      <p:pic>
        <p:nvPicPr>
          <p:cNvPr id="9218" name="Picture 2" descr="C:\Users\Александр\Desktop\n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2676"/>
            <a:ext cx="142875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лександр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2676"/>
            <a:ext cx="135015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204864"/>
            <a:ext cx="7620000" cy="3921299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Высокая пластичность</a:t>
            </a:r>
            <a:r>
              <a:rPr lang="en-US" dirty="0" smtClean="0"/>
              <a:t> </a:t>
            </a:r>
            <a:r>
              <a:rPr lang="ru-RU" dirty="0" smtClean="0"/>
              <a:t>и коррозионная стойкость </a:t>
            </a:r>
          </a:p>
          <a:p>
            <a:pPr marL="457200" indent="-457200">
              <a:buAutoNum type="arabicParenR"/>
            </a:pPr>
            <a:r>
              <a:rPr lang="ru-RU" dirty="0" smtClean="0"/>
              <a:t>Внешне как серебро, но прочнее</a:t>
            </a:r>
          </a:p>
          <a:p>
            <a:pPr marL="457200" indent="-457200">
              <a:buAutoNum type="arabicParenR"/>
            </a:pPr>
            <a:r>
              <a:rPr lang="ru-RU" dirty="0" smtClean="0"/>
              <a:t>Обозначения: МН19, </a:t>
            </a:r>
            <a:r>
              <a:rPr lang="ru-RU" dirty="0" err="1" smtClean="0"/>
              <a:t>МНЖМц</a:t>
            </a:r>
            <a:r>
              <a:rPr lang="ru-RU" dirty="0" smtClean="0"/>
              <a:t> 30-0,8-1,0 и </a:t>
            </a:r>
            <a:r>
              <a:rPr lang="ru-RU" dirty="0" err="1" smtClean="0"/>
              <a:t>т.д</a:t>
            </a:r>
            <a:endParaRPr lang="ru-RU" dirty="0" smtClean="0"/>
          </a:p>
          <a:p>
            <a:r>
              <a:rPr lang="ru-RU" dirty="0" smtClean="0"/>
              <a:t>Основное применение: медицинская техника, точная механика, посуда, монеты и т.д.</a:t>
            </a:r>
            <a:endParaRPr lang="ru-RU" dirty="0"/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481914"/>
              </p:ext>
            </p:extLst>
          </p:nvPr>
        </p:nvGraphicFramePr>
        <p:xfrm>
          <a:off x="3197442" y="1877455"/>
          <a:ext cx="37212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612"/>
                <a:gridCol w="18606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70-95%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5-30%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0" name="Picture 4" descr="C:\Users\Александр\Desktop\7125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468" y="4293095"/>
            <a:ext cx="3227015" cy="235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Константан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Применяется в электротехнике: термопары, </a:t>
            </a:r>
            <a:r>
              <a:rPr lang="ru-RU" dirty="0" err="1" smtClean="0"/>
              <a:t>тензодатчики</a:t>
            </a:r>
            <a:r>
              <a:rPr lang="ru-RU" dirty="0" smtClean="0"/>
              <a:t>, реостаты, электронагревательные элементы и измерительные приборы высокой точности.</a:t>
            </a:r>
            <a:endParaRPr lang="ru-RU" dirty="0"/>
          </a:p>
        </p:txBody>
      </p:sp>
      <p:pic>
        <p:nvPicPr>
          <p:cNvPr id="4" name="Picture 2" descr="C:\Users\Александр\Desktop\n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155" y="182676"/>
            <a:ext cx="142875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Александр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241" y="182676"/>
            <a:ext cx="135015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9707313"/>
              </p:ext>
            </p:extLst>
          </p:nvPr>
        </p:nvGraphicFramePr>
        <p:xfrm>
          <a:off x="3995936" y="1864577"/>
          <a:ext cx="37212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612"/>
                <a:gridCol w="18606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4" name="Picture 2" descr="C:\Users\Александр\Desktop\53.7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392" y="4028446"/>
            <a:ext cx="2985025" cy="282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9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Низкая температура плавления</a:t>
            </a:r>
          </a:p>
          <a:p>
            <a:pPr marL="457200" indent="-457200">
              <a:buAutoNum type="arabicParenR"/>
            </a:pPr>
            <a:r>
              <a:rPr lang="ru-RU" dirty="0" smtClean="0"/>
              <a:t>Дорого</a:t>
            </a:r>
          </a:p>
          <a:p>
            <a:r>
              <a:rPr lang="ru-RU" dirty="0" smtClean="0"/>
              <a:t>Используется в типографии (сплав с сурьмой), в качестве припоя, в сплаве с медью (бронза), в текстильной промышленности. Из него делают посуду, антикоррозионные покрытия, декор. Чаще всего применяется в составе бронзы.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  <p:pic>
        <p:nvPicPr>
          <p:cNvPr id="4098" name="Picture 2" descr="C:\Users\Александр\Desktop\олов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66083"/>
            <a:ext cx="3604910" cy="219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андр\Desktop\mediapreview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78" y="116633"/>
            <a:ext cx="135876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16016" y="37599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О1, О1пч,О2, Б83, Б83С и т.д.</a:t>
            </a:r>
            <a:endParaRPr lang="ru-RU" sz="2400" dirty="0"/>
          </a:p>
        </p:txBody>
      </p:sp>
      <p:pic>
        <p:nvPicPr>
          <p:cNvPr id="4100" name="Picture 4" descr="C:\Users\Александр\Desktop\olov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57" y="4581128"/>
            <a:ext cx="3568813" cy="21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35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бронза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8676056"/>
              </p:ext>
            </p:extLst>
          </p:nvPr>
        </p:nvGraphicFramePr>
        <p:xfrm>
          <a:off x="2627784" y="1916832"/>
          <a:ext cx="37212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612"/>
                <a:gridCol w="18606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7" name="Picture 3" descr="C:\Users\Александр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6632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Александр\Desktop\mediapreview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1441365" cy="160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Александр\Desktop\i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47304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2708920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Более высокая коррозионная стойкость и прочность по сравнению с латунью</a:t>
            </a:r>
          </a:p>
          <a:p>
            <a:pPr marL="342900" indent="-342900">
              <a:buAutoNum type="arabicParenR"/>
            </a:pPr>
            <a:r>
              <a:rPr lang="ru-RU" dirty="0" smtClean="0"/>
              <a:t>Хорошо поддается сварке и пайке</a:t>
            </a:r>
          </a:p>
          <a:p>
            <a:endParaRPr lang="ru-RU" dirty="0"/>
          </a:p>
          <a:p>
            <a:r>
              <a:rPr lang="ru-RU" dirty="0" smtClean="0"/>
              <a:t>Бронзы бывают:</a:t>
            </a:r>
          </a:p>
          <a:p>
            <a:r>
              <a:rPr lang="ru-RU" dirty="0" smtClean="0"/>
              <a:t>1) Бериллиевая – твердая (пружины, мембраны, инструменты)</a:t>
            </a:r>
          </a:p>
          <a:p>
            <a:r>
              <a:rPr lang="ru-RU" dirty="0" smtClean="0"/>
              <a:t>2) Алюминиевая – высокоплотная (ленты и трубы)</a:t>
            </a:r>
          </a:p>
          <a:p>
            <a:r>
              <a:rPr lang="ru-RU" dirty="0" smtClean="0"/>
              <a:t>3) </a:t>
            </a:r>
            <a:r>
              <a:rPr lang="ru-RU" dirty="0" err="1" smtClean="0"/>
              <a:t>Кремнецинковая</a:t>
            </a:r>
            <a:r>
              <a:rPr lang="ru-RU" dirty="0" smtClean="0"/>
              <a:t> – текучая в расплавленном состоянии</a:t>
            </a:r>
          </a:p>
          <a:p>
            <a:r>
              <a:rPr lang="ru-RU" dirty="0" smtClean="0"/>
              <a:t>4) Свинцовистая – антифрикционная и прочная (подшипники)</a:t>
            </a:r>
          </a:p>
          <a:p>
            <a:r>
              <a:rPr lang="ru-RU" dirty="0" smtClean="0"/>
              <a:t>5) Оловянная – все вышеперечисленное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00192" y="116633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БрО10, БрС30, БрА9Ж4, БрБНТ1.9, БрКМц3-1 и др.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1529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алюминий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Почти в три раза легче железа</a:t>
            </a:r>
          </a:p>
          <a:p>
            <a:pPr marL="457200" indent="-457200">
              <a:buAutoNum type="arabicParenR"/>
            </a:pPr>
            <a:r>
              <a:rPr lang="ru-RU" dirty="0" smtClean="0"/>
              <a:t>Предел прочности в 2-3 раза меньше стали</a:t>
            </a:r>
          </a:p>
          <a:p>
            <a:pPr marL="457200" indent="-457200">
              <a:buAutoNum type="arabicParenR"/>
            </a:pPr>
            <a:r>
              <a:rPr lang="ru-RU" dirty="0" smtClean="0"/>
              <a:t>Поддается всем видам обработки</a:t>
            </a:r>
          </a:p>
          <a:p>
            <a:pPr marL="457200" indent="-457200">
              <a:buAutoNum type="arabicParenR"/>
            </a:pPr>
            <a:r>
              <a:rPr lang="ru-RU" dirty="0" smtClean="0"/>
              <a:t>Стоек к коррозии</a:t>
            </a:r>
          </a:p>
          <a:p>
            <a:r>
              <a:rPr lang="ru-RU" dirty="0" smtClean="0"/>
              <a:t>Прочность компенсирована в дюралюминии. Что же с ним делают?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  <p:pic>
        <p:nvPicPr>
          <p:cNvPr id="1026" name="Picture 2" descr="C:\Users\Александр\Desktop\IMG_08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01488"/>
            <a:ext cx="2985889" cy="223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pb_01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415" y="0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38166" y="352735"/>
            <a:ext cx="3698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А0, А5, А5Е, А8, А85,АД, АД0, АД1, АВ86, АЛ2, АК7М2 и т.д..</a:t>
            </a:r>
            <a:endParaRPr lang="ru-RU" sz="2400" dirty="0"/>
          </a:p>
        </p:txBody>
      </p:sp>
      <p:pic>
        <p:nvPicPr>
          <p:cNvPr id="1031" name="Picture 7" descr="C:\Users\Александр\Desktop\7736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978543"/>
            <a:ext cx="3843653" cy="272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6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355160" cy="1371600"/>
          </a:xfrm>
        </p:spPr>
        <p:txBody>
          <a:bodyPr/>
          <a:lstStyle/>
          <a:p>
            <a:r>
              <a:rPr lang="ru-RU" dirty="0" smtClean="0"/>
              <a:t>Применение алюминия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Электротехника и электроника (правда, тяжело паять)</a:t>
            </a:r>
          </a:p>
          <a:p>
            <a:pPr marL="457200" indent="-457200">
              <a:buAutoNum type="arabicParenR"/>
            </a:pPr>
            <a:r>
              <a:rPr lang="ru-RU" dirty="0" smtClean="0"/>
              <a:t>Тепловое оборудование и криогенная техника</a:t>
            </a:r>
          </a:p>
          <a:p>
            <a:pPr marL="457200" indent="-457200">
              <a:buAutoNum type="arabicParenR"/>
            </a:pPr>
            <a:r>
              <a:rPr lang="ru-RU" dirty="0" smtClean="0"/>
              <a:t>Иногда для нанесения покрытия (но чаще цинк)</a:t>
            </a:r>
          </a:p>
          <a:p>
            <a:pPr marL="457200" indent="-457200">
              <a:buAutoNum type="arabicParenR"/>
            </a:pPr>
            <a:r>
              <a:rPr lang="ru-RU" dirty="0" smtClean="0"/>
              <a:t>Посуда и иные предметы быта</a:t>
            </a:r>
          </a:p>
          <a:p>
            <a:pPr marL="457200" indent="-457200">
              <a:buAutoNum type="arabicParenR"/>
            </a:pPr>
            <a:r>
              <a:rPr lang="ru-RU" dirty="0" smtClean="0"/>
              <a:t>Фольга и упаковки для продуктов и медикаментов</a:t>
            </a:r>
          </a:p>
          <a:p>
            <a:pPr marL="457200" indent="-457200">
              <a:buAutoNum type="arabicParenR"/>
            </a:pPr>
            <a:r>
              <a:rPr lang="ru-RU" dirty="0" smtClean="0"/>
              <a:t>Конструкции с расчетом малой нагрузки</a:t>
            </a:r>
          </a:p>
          <a:p>
            <a:endParaRPr lang="ru-RU" dirty="0" smtClean="0"/>
          </a:p>
          <a:p>
            <a:r>
              <a:rPr lang="ru-RU" dirty="0" smtClean="0"/>
              <a:t>Но с технической точки зрения гораздо интереснее следующий слайд.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05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дюралюминий</a:t>
            </a:r>
            <a:endParaRPr lang="ru-RU" dirty="0"/>
          </a:p>
        </p:txBody>
      </p:sp>
      <p:pic>
        <p:nvPicPr>
          <p:cNvPr id="4" name="Picture 2" descr="C:\Users\Александр\Desktop\st.07.11.11.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66983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Александр\Desktop\pb_013.gif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лександр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Александр\Desktop\element-m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31091"/>
            <a:ext cx="1428750" cy="232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806794"/>
              </p:ext>
            </p:extLst>
          </p:nvPr>
        </p:nvGraphicFramePr>
        <p:xfrm>
          <a:off x="395536" y="3490207"/>
          <a:ext cx="65212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301"/>
                <a:gridCol w="1630301"/>
                <a:gridCol w="1630301"/>
                <a:gridCol w="16303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0,5%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1" name="Picture 3" descr="C:\Users\Александр\Desktop\image02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16" y="3861046"/>
            <a:ext cx="3999978" cy="299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4221088"/>
            <a:ext cx="4320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Мягок, но после закалки тверд</a:t>
            </a:r>
          </a:p>
          <a:p>
            <a:pPr marL="342900" indent="-342900">
              <a:buAutoNum type="arabicParenR"/>
            </a:pPr>
            <a:r>
              <a:rPr lang="ru-RU" dirty="0" smtClean="0"/>
              <a:t>Устойчив к высоким температурам</a:t>
            </a:r>
          </a:p>
          <a:p>
            <a:pPr marL="342900" indent="-342900">
              <a:buAutoNum type="arabicParenR"/>
            </a:pPr>
            <a:r>
              <a:rPr lang="ru-RU" dirty="0" smtClean="0"/>
              <a:t>Легкий (</a:t>
            </a:r>
            <a:r>
              <a:rPr lang="en-US" dirty="0" smtClean="0"/>
              <a:t>~</a:t>
            </a:r>
            <a:r>
              <a:rPr lang="ru-RU" dirty="0" smtClean="0"/>
              <a:t>2,8 г/см</a:t>
            </a:r>
            <a:r>
              <a:rPr lang="ru-RU" baseline="30000" dirty="0" smtClean="0"/>
              <a:t>3</a:t>
            </a:r>
            <a:r>
              <a:rPr lang="ru-RU" dirty="0" smtClean="0"/>
              <a:t>)</a:t>
            </a:r>
          </a:p>
          <a:p>
            <a:pPr marL="342900" indent="-342900">
              <a:buAutoNum type="arabicParenR"/>
            </a:pPr>
            <a:r>
              <a:rPr lang="ru-RU" dirty="0" smtClean="0"/>
              <a:t>Гораздо прочнее алюминия (300-500 МПа)</a:t>
            </a:r>
          </a:p>
          <a:p>
            <a:pPr marL="342900" indent="-342900">
              <a:buAutoNum type="arabicParenR"/>
            </a:pPr>
            <a:r>
              <a:rPr lang="ru-RU" dirty="0" smtClean="0"/>
              <a:t>Стоимость растет не так сурово</a:t>
            </a:r>
          </a:p>
          <a:p>
            <a:pPr marL="342900" indent="-342900">
              <a:buAutoNum type="arabicParenR"/>
            </a:pPr>
            <a:r>
              <a:rPr lang="ru-RU" dirty="0" smtClean="0"/>
              <a:t>Теряют в коррозионной стойкости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949701" y="495123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Д16, Д19, ВД17 и т.д.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2590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Дюраль: применение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коротко:</a:t>
            </a:r>
          </a:p>
          <a:p>
            <a:pPr marL="457200" indent="-457200">
              <a:buAutoNum type="arabicParenR"/>
            </a:pPr>
            <a:r>
              <a:rPr lang="ru-RU" dirty="0" smtClean="0"/>
              <a:t>Авиация</a:t>
            </a:r>
          </a:p>
          <a:p>
            <a:pPr marL="457200" indent="-457200">
              <a:buAutoNum type="arabicParenR"/>
            </a:pPr>
            <a:r>
              <a:rPr lang="ru-RU" dirty="0" smtClean="0"/>
              <a:t>Судостроение</a:t>
            </a:r>
          </a:p>
          <a:p>
            <a:pPr marL="457200" indent="-457200">
              <a:buAutoNum type="arabicParenR"/>
            </a:pPr>
            <a:r>
              <a:rPr lang="ru-RU" dirty="0" smtClean="0"/>
              <a:t>Автотранспорт</a:t>
            </a:r>
          </a:p>
          <a:p>
            <a:pPr marL="457200" indent="-457200">
              <a:buAutoNum type="arabicParenR"/>
            </a:pPr>
            <a:r>
              <a:rPr lang="ru-RU" dirty="0" smtClean="0"/>
              <a:t>Мелкий транспорт</a:t>
            </a:r>
          </a:p>
          <a:p>
            <a:pPr marL="457200" indent="-457200">
              <a:buAutoNum type="arabicParenR"/>
            </a:pPr>
            <a:r>
              <a:rPr lang="ru-RU" dirty="0" smtClean="0"/>
              <a:t>Детали ракет и спутников</a:t>
            </a:r>
          </a:p>
          <a:p>
            <a:pPr marL="457200" indent="-457200">
              <a:buAutoNum type="arabicParenR"/>
            </a:pPr>
            <a:r>
              <a:rPr lang="ru-RU" dirty="0" smtClean="0"/>
              <a:t>Строительство (каркасы)</a:t>
            </a:r>
          </a:p>
          <a:p>
            <a:pPr marL="457200" indent="-457200">
              <a:buAutoNum type="arabicParenR"/>
            </a:pPr>
            <a:r>
              <a:rPr lang="ru-RU" dirty="0" smtClean="0"/>
              <a:t>Емкости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  <p:pic>
        <p:nvPicPr>
          <p:cNvPr id="14338" name="Picture 2" descr="C:\Users\Александр\Desktop\primienieniie_aliuminiia_i_iegho_splava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012457" cy="300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Александр\Desktop\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504" y="3356992"/>
            <a:ext cx="4011144" cy="300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95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титан</a:t>
            </a:r>
            <a:endParaRPr lang="ru-RU" dirty="0"/>
          </a:p>
        </p:txBody>
      </p:sp>
      <p:pic>
        <p:nvPicPr>
          <p:cNvPr id="6146" name="Picture 2" descr="C:\Users\Александр\Desktop\t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920" y="188640"/>
            <a:ext cx="1428750" cy="227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Относительно низкая плотность (но все же тяжелее алюминия)</a:t>
            </a:r>
          </a:p>
          <a:p>
            <a:pPr marL="457200" indent="-457200">
              <a:buAutoNum type="arabicParenR"/>
            </a:pPr>
            <a:r>
              <a:rPr lang="ru-RU" dirty="0" smtClean="0"/>
              <a:t>Исключительно высокая прочность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Низкая тепло- и электропроводность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Коррозионная стойкость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Исключительно высокая цена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495124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ВТ14Л, ВТ1Л, ВТ1-0, ВТ1-00, ВТ14, АТ-6 и т.д.</a:t>
            </a:r>
            <a:endParaRPr lang="ru-RU" sz="2400" dirty="0"/>
          </a:p>
        </p:txBody>
      </p:sp>
      <p:pic>
        <p:nvPicPr>
          <p:cNvPr id="6147" name="Picture 3" descr="C:\Users\Александр\Desktop\img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219"/>
            <a:ext cx="2952328" cy="217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Александр\Desktop\393132372_4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4335988"/>
            <a:ext cx="4574617" cy="236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8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683994"/>
          </a:xfrm>
        </p:spPr>
        <p:txBody>
          <a:bodyPr/>
          <a:lstStyle/>
          <a:p>
            <a:r>
              <a:rPr lang="ru-RU" dirty="0" smtClean="0"/>
              <a:t>Титан: применение</a:t>
            </a:r>
            <a:endParaRPr lang="ru-RU" dirty="0"/>
          </a:p>
        </p:txBody>
      </p:sp>
      <p:pic>
        <p:nvPicPr>
          <p:cNvPr id="15362" name="Picture 2" descr="C:\Users\Александр\Desktop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36711"/>
            <a:ext cx="4981078" cy="258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772744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dirty="0" smtClean="0"/>
              <a:t>Авиация</a:t>
            </a:r>
            <a:endParaRPr lang="ru-RU" dirty="0"/>
          </a:p>
          <a:p>
            <a:pPr marL="457200" indent="-457200">
              <a:buAutoNum type="arabicParenR"/>
            </a:pPr>
            <a:r>
              <a:rPr lang="ru-RU" dirty="0"/>
              <a:t>Судостроение</a:t>
            </a:r>
          </a:p>
          <a:p>
            <a:pPr marL="457200" indent="-457200">
              <a:buAutoNum type="arabicParenR"/>
            </a:pPr>
            <a:r>
              <a:rPr lang="ru-RU" dirty="0" smtClean="0"/>
              <a:t>Детали </a:t>
            </a:r>
            <a:r>
              <a:rPr lang="ru-RU" dirty="0"/>
              <a:t>ракет и спутников</a:t>
            </a:r>
          </a:p>
          <a:p>
            <a:pPr marL="457200" indent="-457200">
              <a:buAutoNum type="arabicParenR"/>
            </a:pPr>
            <a:r>
              <a:rPr lang="ru-RU" dirty="0"/>
              <a:t>Строительство (каркасы</a:t>
            </a:r>
            <a:r>
              <a:rPr lang="ru-RU" dirty="0" smtClean="0"/>
              <a:t>)</a:t>
            </a:r>
          </a:p>
          <a:p>
            <a:pPr marL="457200" indent="-457200">
              <a:buAutoNum type="arabicParenR"/>
            </a:pPr>
            <a:r>
              <a:rPr lang="ru-RU" dirty="0" smtClean="0"/>
              <a:t>Медицина (например, костные пластины)</a:t>
            </a:r>
          </a:p>
          <a:p>
            <a:pPr marL="457200" indent="-457200">
              <a:buAutoNum type="arabicParenR"/>
            </a:pPr>
            <a:r>
              <a:rPr lang="ru-RU" dirty="0" smtClean="0"/>
              <a:t>Емкости и хим. </a:t>
            </a:r>
            <a:r>
              <a:rPr lang="ru-RU" dirty="0" err="1"/>
              <a:t>п</a:t>
            </a:r>
            <a:r>
              <a:rPr lang="ru-RU" dirty="0" err="1" smtClean="0"/>
              <a:t>ром</a:t>
            </a:r>
            <a:r>
              <a:rPr lang="ru-RU" dirty="0" smtClean="0"/>
              <a:t>.</a:t>
            </a:r>
          </a:p>
          <a:p>
            <a:pPr marL="457200" indent="-457200">
              <a:buAutoNum type="arabicParenR"/>
            </a:pPr>
            <a:r>
              <a:rPr lang="ru-RU" dirty="0" smtClean="0"/>
              <a:t>Высокопрочные инструменты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Ничего не напоминает? </a:t>
            </a:r>
            <a:r>
              <a:rPr lang="ru-RU" dirty="0"/>
              <a:t>Р</a:t>
            </a:r>
            <a:r>
              <a:rPr lang="ru-RU" dirty="0" smtClean="0"/>
              <a:t>азница – прочность и цена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46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ГРУППЫ ЦВЕТНЫХ МЕТАЛЛОВ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ЛЕГКИЕ</a:t>
            </a:r>
            <a:r>
              <a:rPr lang="ru-RU" dirty="0" smtClean="0"/>
              <a:t>: алюминий, титан, магний</a:t>
            </a:r>
          </a:p>
          <a:p>
            <a:r>
              <a:rPr lang="ru-RU" sz="2400" dirty="0" smtClean="0"/>
              <a:t>ТЯЖЕЛЫЕ</a:t>
            </a:r>
            <a:r>
              <a:rPr lang="ru-RU" dirty="0" smtClean="0"/>
              <a:t>: медь, свинец, цинк, олово, никель</a:t>
            </a:r>
          </a:p>
          <a:p>
            <a:r>
              <a:rPr lang="ru-RU" sz="2400" dirty="0" smtClean="0"/>
              <a:t>ЛЕГИРУЮЩИЕ</a:t>
            </a:r>
            <a:r>
              <a:rPr lang="ru-RU" dirty="0" smtClean="0"/>
              <a:t>: молибден, вольфрам, ванадий, кремний</a:t>
            </a:r>
          </a:p>
          <a:p>
            <a:r>
              <a:rPr lang="ru-RU" sz="2400" dirty="0" smtClean="0"/>
              <a:t>БЛАГОРОДНЫЕ</a:t>
            </a:r>
            <a:r>
              <a:rPr lang="ru-RU" dirty="0" smtClean="0"/>
              <a:t>: золото, серебро, платина</a:t>
            </a:r>
          </a:p>
          <a:p>
            <a:r>
              <a:rPr lang="ru-RU" sz="2400" dirty="0" smtClean="0"/>
              <a:t>РЕДКИЕ И РАССЕЯННЫЕ</a:t>
            </a:r>
            <a:r>
              <a:rPr lang="ru-RU" dirty="0" smtClean="0"/>
              <a:t>: галлий, селен, теллур, уран, цирконий, германий</a:t>
            </a:r>
          </a:p>
        </p:txBody>
      </p:sp>
    </p:spTree>
    <p:extLst>
      <p:ext uri="{BB962C8B-B14F-4D97-AF65-F5344CB8AC3E}">
        <p14:creationId xmlns:p14="http://schemas.microsoft.com/office/powerpoint/2010/main" val="27765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Антифрикционные сплавы, баббиты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Применяются для повышения долговечности трущихся поверхностей машин и механизмов.</a:t>
            </a:r>
          </a:p>
          <a:p>
            <a:r>
              <a:rPr lang="ru-RU" dirty="0" smtClean="0"/>
              <a:t>Баббиты (</a:t>
            </a:r>
            <a:r>
              <a:rPr lang="ru-RU" dirty="0" err="1" smtClean="0"/>
              <a:t>олово+свинец</a:t>
            </a:r>
            <a:r>
              <a:rPr lang="ru-RU" dirty="0" smtClean="0"/>
              <a:t>, Б83, БС6,  БК2) – там где переменные нагрузки и большие скорости. Чем больше олова, тем лучше антифрикционные свойства. Чем больше свинца, тем дешевле.</a:t>
            </a:r>
          </a:p>
          <a:p>
            <a:endParaRPr lang="ru-RU" dirty="0" smtClean="0"/>
          </a:p>
          <a:p>
            <a:pPr marL="457200" indent="-457200">
              <a:buAutoNum type="arabicParenR"/>
            </a:pPr>
            <a:endParaRPr lang="ru-RU" dirty="0"/>
          </a:p>
        </p:txBody>
      </p:sp>
      <p:pic>
        <p:nvPicPr>
          <p:cNvPr id="16386" name="Picture 2" descr="C:\Users\Александр\Desktop\1320930329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67"/>
          <a:stretch/>
        </p:blipFill>
        <p:spPr bwMode="auto">
          <a:xfrm>
            <a:off x="107504" y="4149080"/>
            <a:ext cx="8568952" cy="226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2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859216" cy="1371600"/>
          </a:xfrm>
        </p:spPr>
        <p:txBody>
          <a:bodyPr/>
          <a:lstStyle/>
          <a:p>
            <a:r>
              <a:rPr lang="ru-RU" dirty="0" smtClean="0"/>
              <a:t>СРАВНИТЕЛЬНАЯ ТАБЛИЦА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53009"/>
              </p:ext>
            </p:extLst>
          </p:nvPr>
        </p:nvGraphicFramePr>
        <p:xfrm>
          <a:off x="457200" y="1752600"/>
          <a:ext cx="8291264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16"/>
                <a:gridCol w="1825960"/>
                <a:gridCol w="2520280"/>
                <a:gridCol w="18722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ПЛОТНОСТЬ,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г/см</a:t>
                      </a:r>
                      <a:r>
                        <a:rPr lang="ru-RU" baseline="30000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ПРЕДЕЛ ПРОЧНОСТИ, МПа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Стоимость</a:t>
                      </a:r>
                      <a:r>
                        <a:rPr lang="ru-RU" baseline="0" dirty="0" smtClean="0"/>
                        <a:t> 1 кг </a:t>
                      </a:r>
                      <a:r>
                        <a:rPr lang="ru-RU" baseline="0" smtClean="0"/>
                        <a:t>на 2006</a:t>
                      </a:r>
                      <a:r>
                        <a:rPr lang="ru-RU" baseline="0" dirty="0" smtClean="0"/>
                        <a:t>, </a:t>
                      </a:r>
                      <a:r>
                        <a:rPr lang="en-US" baseline="0" dirty="0" smtClean="0"/>
                        <a:t>$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Медь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8,92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256…409</a:t>
                      </a:r>
                      <a:endParaRPr lang="ru-RU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6,7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Алюминий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2,70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75…180</a:t>
                      </a:r>
                      <a:endParaRPr lang="ru-RU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2,6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Титан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4,52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700…900</a:t>
                      </a:r>
                      <a:endParaRPr lang="ru-RU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25,6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Цинк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140.…250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Никель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8,90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400…500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Олово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18…25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8,8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Свинец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10…16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Магний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1,74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100…130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Платина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21,45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140…340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36715,5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Золото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19,30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100…140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19411,3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Серебро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10,50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150…300</a:t>
                      </a:r>
                      <a:endParaRPr lang="ru-RU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371,3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8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Контрольные вопросы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276872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1. </a:t>
            </a:r>
            <a:r>
              <a:rPr lang="ru-RU" dirty="0"/>
              <a:t>Что такое цветные металлы?</a:t>
            </a:r>
          </a:p>
          <a:p>
            <a:r>
              <a:rPr lang="ru-RU" dirty="0" smtClean="0"/>
              <a:t>2. </a:t>
            </a:r>
            <a:r>
              <a:rPr lang="ru-RU" dirty="0"/>
              <a:t>На какие группы делятся цветные металлы?</a:t>
            </a:r>
          </a:p>
          <a:p>
            <a:r>
              <a:rPr lang="ru-RU" dirty="0" smtClean="0"/>
              <a:t>2.Чем </a:t>
            </a:r>
            <a:r>
              <a:rPr lang="ru-RU" dirty="0"/>
              <a:t>отличается алюминий от дюралюминия?</a:t>
            </a:r>
          </a:p>
          <a:p>
            <a:r>
              <a:rPr lang="ru-RU" dirty="0" smtClean="0"/>
              <a:t>3. </a:t>
            </a:r>
            <a:r>
              <a:rPr lang="ru-RU" dirty="0"/>
              <a:t>Где применяется алюминий и его сплавы?</a:t>
            </a:r>
          </a:p>
          <a:p>
            <a:r>
              <a:rPr lang="ru-RU" dirty="0" smtClean="0"/>
              <a:t>4.  </a:t>
            </a:r>
            <a:r>
              <a:rPr lang="ru-RU" dirty="0"/>
              <a:t>Где применяется медь и ее сплавы?</a:t>
            </a:r>
          </a:p>
          <a:p>
            <a:r>
              <a:rPr lang="ru-RU" dirty="0" smtClean="0"/>
              <a:t>5. </a:t>
            </a:r>
            <a:r>
              <a:rPr lang="ru-RU" dirty="0"/>
              <a:t>Где строятся заводы по производству алюминия и с чем это связано?</a:t>
            </a:r>
          </a:p>
          <a:p>
            <a:r>
              <a:rPr lang="ru-RU" dirty="0" smtClean="0"/>
              <a:t>6. </a:t>
            </a:r>
            <a:r>
              <a:rPr lang="ru-RU" dirty="0"/>
              <a:t>Какие характеристики титана определяют области его применения? Где применяется титан и его сплавы?</a:t>
            </a:r>
          </a:p>
        </p:txBody>
      </p:sp>
    </p:spTree>
    <p:extLst>
      <p:ext uri="{BB962C8B-B14F-4D97-AF65-F5344CB8AC3E}">
        <p14:creationId xmlns:p14="http://schemas.microsoft.com/office/powerpoint/2010/main" val="31309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ОТРАСЛИ ЦВЕТНОЙ МЕТАЛЛУРГИИ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МЕТАЛЛУРГИЯ ТЯЖЕЛЫХ МЕТАЛЛОВ:</a:t>
            </a:r>
          </a:p>
          <a:p>
            <a:pPr marL="457200" indent="-457200">
              <a:buAutoNum type="arabicParenR"/>
            </a:pPr>
            <a:r>
              <a:rPr lang="ru-RU" dirty="0" smtClean="0"/>
              <a:t>Медная</a:t>
            </a:r>
          </a:p>
          <a:p>
            <a:pPr marL="457200" indent="-457200">
              <a:buAutoNum type="arabicParenR"/>
            </a:pPr>
            <a:r>
              <a:rPr lang="ru-RU" dirty="0" smtClean="0"/>
              <a:t>Свинцово-цинковая</a:t>
            </a:r>
          </a:p>
          <a:p>
            <a:pPr marL="457200" indent="-457200">
              <a:buAutoNum type="arabicParenR"/>
            </a:pPr>
            <a:r>
              <a:rPr lang="ru-RU" dirty="0" smtClean="0"/>
              <a:t>Никель-кобальтовая</a:t>
            </a:r>
          </a:p>
          <a:p>
            <a:pPr marL="457200" indent="-457200">
              <a:buAutoNum type="arabicParenR"/>
            </a:pPr>
            <a:r>
              <a:rPr lang="ru-RU" dirty="0" smtClean="0"/>
              <a:t>Оловянная</a:t>
            </a:r>
          </a:p>
          <a:p>
            <a:r>
              <a:rPr lang="ru-RU" sz="2400" dirty="0" smtClean="0"/>
              <a:t>МЕТАЛЛУРГИЯ ЛЕГКИХ МЕТАЛЛОВ:</a:t>
            </a:r>
          </a:p>
          <a:p>
            <a:pPr marL="457200" indent="-457200">
              <a:buAutoNum type="arabicParenR"/>
            </a:pPr>
            <a:r>
              <a:rPr lang="ru-RU" dirty="0" smtClean="0"/>
              <a:t>Алюминиевая</a:t>
            </a:r>
          </a:p>
          <a:p>
            <a:pPr marL="457200" indent="-457200">
              <a:buAutoNum type="arabicParenR"/>
            </a:pPr>
            <a:r>
              <a:rPr lang="ru-RU" dirty="0" smtClean="0"/>
              <a:t>Титаномагниевая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541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19256" cy="4373563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На втором месте по электропроводимости после серебра</a:t>
            </a:r>
          </a:p>
          <a:p>
            <a:pPr marL="457200" indent="-457200">
              <a:buAutoNum type="arabicParenR"/>
            </a:pPr>
            <a:r>
              <a:rPr lang="ru-RU" dirty="0" smtClean="0"/>
              <a:t>Высокая вязкость и пластичность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Высокая теплопроводность</a:t>
            </a:r>
          </a:p>
          <a:p>
            <a:r>
              <a:rPr lang="ru-RU" dirty="0" smtClean="0"/>
              <a:t>Основное применение: провода, радиаторы, медные трубы, декоративные детали</a:t>
            </a:r>
            <a:endParaRPr lang="ru-RU" dirty="0"/>
          </a:p>
        </p:txBody>
      </p:sp>
      <p:pic>
        <p:nvPicPr>
          <p:cNvPr id="2051" name="Picture 3" descr="C:\Users\Александр\Desktop\medniy-kopcheda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" y="4005064"/>
            <a:ext cx="2624992" cy="250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\Desktop\medniy_proka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545" y="4005064"/>
            <a:ext cx="3154559" cy="250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лександр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7486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лександр\Desktop\mednye_truby_i_fiting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3344263" cy="250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54868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М0,</a:t>
            </a:r>
            <a:r>
              <a:rPr lang="ru-RU" sz="2400" dirty="0"/>
              <a:t> М00, М00б, М1р, М1к, М2, М3 и т.д.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175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СВИНЕЦ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674" y="1529483"/>
            <a:ext cx="7967757" cy="4373563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Очень мягкий и пластичный</a:t>
            </a:r>
          </a:p>
          <a:p>
            <a:pPr marL="457200" indent="-457200">
              <a:buAutoNum type="arabicParenR"/>
            </a:pPr>
            <a:r>
              <a:rPr lang="ru-RU" dirty="0" smtClean="0"/>
              <a:t>Низкая теплопроводность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Относительно высокая плотность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Низкая цена</a:t>
            </a:r>
          </a:p>
          <a:p>
            <a:r>
              <a:rPr lang="ru-RU" dirty="0" smtClean="0"/>
              <a:t>Основное применение: антифрикционные детали (в сплаве баббита), защита от радиации и кислоты, электротехника (аккумуляторы и предохранители), вооружение</a:t>
            </a:r>
            <a:endParaRPr lang="ru-RU" dirty="0"/>
          </a:p>
        </p:txBody>
      </p:sp>
      <p:pic>
        <p:nvPicPr>
          <p:cNvPr id="3074" name="Picture 2" descr="C:\Users\Александр\Desktop\media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1" y="26189"/>
            <a:ext cx="1375324" cy="153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лександр\Desktop\свинру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28" y="4286006"/>
            <a:ext cx="2832723" cy="239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\Desktop\свинпрок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56" y="4286006"/>
            <a:ext cx="3144837" cy="239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ександр\Desktop\u_5e94524e7c66f3a847229019a7992307_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300" y="4286005"/>
            <a:ext cx="3167511" cy="239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16016" y="37599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С0, С1, С1С, Б16, БН, БС6, БК2, БКА и т.д.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8935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19256" cy="4373563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Очень легкий</a:t>
            </a:r>
          </a:p>
          <a:p>
            <a:pPr marL="457200" indent="-457200">
              <a:buAutoNum type="arabicParenR"/>
            </a:pPr>
            <a:r>
              <a:rPr lang="ru-RU" dirty="0" smtClean="0"/>
              <a:t>Очень непрочный и мягкий</a:t>
            </a:r>
          </a:p>
          <a:p>
            <a:r>
              <a:rPr lang="ru-RU" dirty="0" smtClean="0"/>
              <a:t>Однако если добавить алюминия, титана, цинка и др. может получиться очень даже ничего: очень прочный сплав и при том очень легкий.</a:t>
            </a:r>
          </a:p>
          <a:p>
            <a:r>
              <a:rPr lang="ru-RU" dirty="0" smtClean="0"/>
              <a:t>Сплавы применяются: авиация, автомобилестроение, вагоностроение и так далее…</a:t>
            </a:r>
          </a:p>
        </p:txBody>
      </p:sp>
      <p:pic>
        <p:nvPicPr>
          <p:cNvPr id="7170" name="Picture 2" descr="C:\Users\Александр\Desktop\st.07.11.11.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4248"/>
            <a:ext cx="1584176" cy="177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6016" y="37599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Мг90, Мг95, МЛ10, МЛ11, МА1, МА11 и т.д.</a:t>
            </a:r>
            <a:endParaRPr lang="ru-RU" sz="2400" dirty="0"/>
          </a:p>
        </p:txBody>
      </p:sp>
      <p:pic>
        <p:nvPicPr>
          <p:cNvPr id="7171" name="Picture 3" descr="C:\Users\Александр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31" y="4923401"/>
            <a:ext cx="3134069" cy="17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лександр\Desktop\13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49080"/>
            <a:ext cx="2472802" cy="256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Александр\Desktop\Magnesiu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57" y="4923401"/>
            <a:ext cx="3017264" cy="17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58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Цинк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 smtClean="0"/>
              <a:t>Коррозионная стойкость</a:t>
            </a:r>
          </a:p>
          <a:p>
            <a:pPr marL="457200" indent="-457200">
              <a:buAutoNum type="arabicParenR"/>
            </a:pPr>
            <a:r>
              <a:rPr lang="ru-RU" dirty="0" smtClean="0"/>
              <a:t>Все остальное – посредственно</a:t>
            </a:r>
          </a:p>
          <a:p>
            <a:r>
              <a:rPr lang="ru-RU" dirty="0" smtClean="0"/>
              <a:t>Основное применение: защитные покрытия, все остальное в основном в сплавах (например, литейные сплавы для изготовления деталей средней прочности – ЦА4, ЦП1…).</a:t>
            </a:r>
            <a:endParaRPr lang="ru-RU" dirty="0"/>
          </a:p>
        </p:txBody>
      </p:sp>
      <p:pic>
        <p:nvPicPr>
          <p:cNvPr id="5122" name="Picture 2" descr="C:\Users\Александр\Desktop\vreden-li-ci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78" y="4234470"/>
            <a:ext cx="2664147" cy="245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лександр\Desktop\cin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50" y="65088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лександр\Desktop\9e38cebb0f5edaf437fb004bcdbe6e3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988" y="4234470"/>
            <a:ext cx="3051130" cy="22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16016" y="375991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Ц0, Ц0А, Ц1, ЦВ и т.д.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795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латунь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88840"/>
            <a:ext cx="8075240" cy="4337323"/>
          </a:xfrm>
        </p:spPr>
        <p:txBody>
          <a:bodyPr/>
          <a:lstStyle/>
          <a:p>
            <a:r>
              <a:rPr lang="ru-RU" dirty="0" smtClean="0"/>
              <a:t>Простые латуни: Л96, Л90, Л85, Л80, Л75, Л68, Л63</a:t>
            </a:r>
          </a:p>
          <a:p>
            <a:r>
              <a:rPr lang="ru-RU" dirty="0" smtClean="0"/>
              <a:t>Специальные латуни: ЛА85-0.5, ЛК80-3, ЛО90-1, ЛС74-3 и т.д.</a:t>
            </a:r>
          </a:p>
          <a:p>
            <a:r>
              <a:rPr lang="ru-RU" dirty="0" smtClean="0"/>
              <a:t>(соответственно с алюминием, кремнием, оловом, свинцом и т.д.)</a:t>
            </a:r>
          </a:p>
          <a:p>
            <a:r>
              <a:rPr lang="ru-RU" dirty="0" smtClean="0"/>
              <a:t>Общая закономерность: чем больше цинка, тем больше твердость, прочность, пластичность, коррозионная стойкость</a:t>
            </a:r>
            <a:endParaRPr lang="ru-RU" dirty="0"/>
          </a:p>
        </p:txBody>
      </p:sp>
      <p:pic>
        <p:nvPicPr>
          <p:cNvPr id="10243" name="Picture 3" descr="C:\Users\Александр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40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лександр\Desktop\cin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0043"/>
            <a:ext cx="1428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Александр\Desktop\566cad821e2d7e65a3c9dda6f285bde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742" y="4452617"/>
            <a:ext cx="2792613" cy="207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Александр\Desktop\v74-800x6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72218"/>
            <a:ext cx="2520280" cy="189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никель</a:t>
            </a:r>
            <a:endParaRPr lang="ru-RU" dirty="0"/>
          </a:p>
        </p:txBody>
      </p:sp>
      <p:pic>
        <p:nvPicPr>
          <p:cNvPr id="8194" name="Picture 2" descr="C:\Users\Александр\Desktop\n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188640"/>
            <a:ext cx="142875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Обычно рассматривается в сплаве с кобальтом</a:t>
            </a:r>
          </a:p>
          <a:p>
            <a:pPr marL="457200" indent="-457200">
              <a:buAutoNum type="arabicParenR"/>
            </a:pPr>
            <a:r>
              <a:rPr lang="ru-RU" dirty="0" smtClean="0"/>
              <a:t>Чаще всего рассматривается как легирующий элемент (повышающий прочность)</a:t>
            </a:r>
          </a:p>
          <a:p>
            <a:pPr marL="457200" indent="-457200">
              <a:buAutoNum type="arabicParenR"/>
            </a:pPr>
            <a:r>
              <a:rPr lang="ru-RU" dirty="0" smtClean="0"/>
              <a:t>Сам по себе обладает высокой прочностью</a:t>
            </a:r>
          </a:p>
          <a:p>
            <a:pPr marL="457200" indent="-457200">
              <a:buAutoNum type="arabicParenR"/>
            </a:pPr>
            <a:r>
              <a:rPr lang="ru-RU" dirty="0" smtClean="0"/>
              <a:t>Устойчив к коррозии</a:t>
            </a:r>
          </a:p>
          <a:p>
            <a:r>
              <a:rPr lang="ru-RU" dirty="0" smtClean="0"/>
              <a:t>Основное применение: никелевые сплавы, покрытие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37599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Н-0, Н-1, Н-2, НП1, НП2Э, НПАН и т.д.</a:t>
            </a:r>
            <a:endParaRPr lang="ru-RU" sz="2400" dirty="0"/>
          </a:p>
        </p:txBody>
      </p:sp>
      <p:pic>
        <p:nvPicPr>
          <p:cNvPr id="8195" name="Picture 3" descr="C:\Users\Александр\Desktop\skutterudite mac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3" y="4274165"/>
            <a:ext cx="3348637" cy="246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Александр\Desktop\12_1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72480"/>
            <a:ext cx="2986905" cy="246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8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362</TotalTime>
  <Words>1026</Words>
  <Application>Microsoft Office PowerPoint</Application>
  <PresentationFormat>Экран (4:3)</PresentationFormat>
  <Paragraphs>201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Главная</vt:lpstr>
      <vt:lpstr>Цветные металлы</vt:lpstr>
      <vt:lpstr>ГРУППЫ ЦВЕТНЫХ МЕТАЛЛОВ</vt:lpstr>
      <vt:lpstr>ОТРАСЛИ ЦВЕТНОЙ МЕТАЛЛУРГИИ</vt:lpstr>
      <vt:lpstr>МЕДЬ</vt:lpstr>
      <vt:lpstr>СВИНЕЦ</vt:lpstr>
      <vt:lpstr>магний</vt:lpstr>
      <vt:lpstr>Цинк</vt:lpstr>
      <vt:lpstr>латунь</vt:lpstr>
      <vt:lpstr>никель</vt:lpstr>
      <vt:lpstr>мельхиор</vt:lpstr>
      <vt:lpstr>Константан </vt:lpstr>
      <vt:lpstr>олово</vt:lpstr>
      <vt:lpstr>бронза</vt:lpstr>
      <vt:lpstr>алюминий</vt:lpstr>
      <vt:lpstr>Применение алюминия</vt:lpstr>
      <vt:lpstr>дюралюминий</vt:lpstr>
      <vt:lpstr>Дюраль: применение</vt:lpstr>
      <vt:lpstr>титан</vt:lpstr>
      <vt:lpstr>Титан: применение</vt:lpstr>
      <vt:lpstr>Антифрикционные сплавы, баббиты</vt:lpstr>
      <vt:lpstr>СРАВНИТЕЛЬНАЯ ТАБЛИЦА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Цветные металлы</dc:title>
  <dc:creator>Aleksandr Pochezhertsev</dc:creator>
  <cp:lastModifiedBy>BG</cp:lastModifiedBy>
  <cp:revision>96</cp:revision>
  <dcterms:created xsi:type="dcterms:W3CDTF">2016-10-18T19:36:20Z</dcterms:created>
  <dcterms:modified xsi:type="dcterms:W3CDTF">2022-03-15T13:20:54Z</dcterms:modified>
</cp:coreProperties>
</file>