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57" r:id="rId4"/>
    <p:sldId id="258" r:id="rId5"/>
    <p:sldId id="259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sihomed.com/vospriyatie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sihomed.com/samokontrol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2996952"/>
            <a:ext cx="6488694" cy="1222375"/>
          </a:xfrm>
        </p:spPr>
        <p:txBody>
          <a:bodyPr/>
          <a:lstStyle/>
          <a:p>
            <a:r>
              <a:rPr lang="ru-RU" dirty="0" smtClean="0"/>
              <a:t>Интернет - зависимость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8725" y="214290"/>
            <a:ext cx="3997251" cy="914400"/>
          </a:xfrm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ru-RU" dirty="0" smtClean="0"/>
              <a:t>Интернет и безопасность</a:t>
            </a:r>
            <a:endParaRPr lang="ru-RU" dirty="0"/>
          </a:p>
        </p:txBody>
      </p:sp>
      <p:pic>
        <p:nvPicPr>
          <p:cNvPr id="6" name="Рисунок 5" descr="bests-brouthers-0-1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214290"/>
            <a:ext cx="3889683" cy="2190137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6516216" y="5517232"/>
            <a:ext cx="2445533" cy="9144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anchor="b">
            <a:normAutofit lnSpcReduction="1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Выполнил: </a:t>
            </a:r>
          </a:p>
          <a:p>
            <a:r>
              <a:rPr lang="ru-RU" sz="1800" dirty="0" smtClean="0"/>
              <a:t>студент </a:t>
            </a:r>
            <a:r>
              <a:rPr lang="en-US" sz="1800" dirty="0" smtClean="0"/>
              <a:t>II</a:t>
            </a:r>
            <a:r>
              <a:rPr lang="ru-RU" sz="1800" dirty="0" smtClean="0"/>
              <a:t> курса </a:t>
            </a:r>
            <a:r>
              <a:rPr lang="ru-RU" sz="1800" dirty="0" err="1" smtClean="0"/>
              <a:t>Беландинов</a:t>
            </a:r>
            <a:r>
              <a:rPr lang="ru-RU" sz="1800" dirty="0" smtClean="0"/>
              <a:t> Роман</a:t>
            </a:r>
            <a:endParaRPr lang="ru-RU" sz="1800" dirty="0"/>
          </a:p>
        </p:txBody>
      </p:sp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проблемы Интернет - зависимости, степени распространенности и особенностей этого явления.</a:t>
            </a:r>
          </a:p>
          <a:p>
            <a:pPr algn="just"/>
            <a:endParaRPr lang="ru-RU" sz="3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+mj-lt"/>
              <a:buAutoNum type="arabicPeriod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литературы об Интернет-зависимости.</a:t>
            </a:r>
          </a:p>
          <a:p>
            <a:pPr algn="just">
              <a:buFont typeface="+mj-lt"/>
              <a:buAutoNum type="arabicPeriod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виды и признаки проявления Интернет-зависимости.</a:t>
            </a:r>
            <a:endParaRPr lang="ru-RU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79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Термин «интернет-зависимость»</a:t>
            </a:r>
            <a:endParaRPr lang="ru-RU" dirty="0"/>
          </a:p>
        </p:txBody>
      </p:sp>
      <p:pic>
        <p:nvPicPr>
          <p:cNvPr id="4" name="Рисунок 3" descr="0fc922388e116d285698fa66952f24ea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3000372"/>
            <a:ext cx="6142858" cy="36857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44" y="1357298"/>
            <a:ext cx="7358114" cy="3416320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Bahnschrift Light SemiCondensed" pitchFamily="34" charset="0"/>
              </a:rPr>
              <a:t>Этот термин был предложен доктором </a:t>
            </a:r>
            <a:r>
              <a:rPr lang="ru-RU" sz="2400" dirty="0" err="1" smtClean="0">
                <a:latin typeface="Bahnschrift Light SemiCondensed" pitchFamily="34" charset="0"/>
              </a:rPr>
              <a:t>Айвеном</a:t>
            </a:r>
            <a:r>
              <a:rPr lang="ru-RU" sz="2400" dirty="0" smtClean="0">
                <a:latin typeface="Bahnschrift Light SemiCondensed" pitchFamily="34" charset="0"/>
              </a:rPr>
              <a:t> </a:t>
            </a:r>
            <a:r>
              <a:rPr lang="ru-RU" sz="2400" dirty="0" err="1" smtClean="0">
                <a:latin typeface="Bahnschrift Light SemiCondensed" pitchFamily="34" charset="0"/>
              </a:rPr>
              <a:t>Голдбергом</a:t>
            </a:r>
            <a:r>
              <a:rPr lang="ru-RU" sz="2400" dirty="0" smtClean="0">
                <a:latin typeface="Bahnschrift Light SemiCondensed" pitchFamily="34" charset="0"/>
              </a:rPr>
              <a:t> в 1996 году для описания патологической, непреодолимой тяги к использованию Интернета. </a:t>
            </a:r>
            <a:r>
              <a:rPr lang="ru-RU" sz="2400" dirty="0" err="1" smtClean="0">
                <a:latin typeface="Bahnschrift Light SemiCondensed" pitchFamily="34" charset="0"/>
              </a:rPr>
              <a:t>Голдберг</a:t>
            </a:r>
            <a:r>
              <a:rPr lang="ru-RU" sz="2400" dirty="0" smtClean="0">
                <a:latin typeface="Bahnschrift Light SemiCondensed" pitchFamily="34" charset="0"/>
              </a:rPr>
              <a:t> характеризует интернет-зависимость как «оказывающую пагубное воздействие</a:t>
            </a:r>
            <a:r>
              <a:rPr lang="en-US" sz="2400" dirty="0" smtClean="0">
                <a:latin typeface="Bahnschrift Light SemiCondensed" pitchFamily="34" charset="0"/>
              </a:rPr>
              <a:t> </a:t>
            </a:r>
            <a:endParaRPr lang="ru-RU" sz="2400" dirty="0" smtClean="0">
              <a:latin typeface="Bahnschrift Light SemiCondensed" pitchFamily="34" charset="0"/>
            </a:endParaRPr>
          </a:p>
          <a:p>
            <a:r>
              <a:rPr lang="ru-RU" sz="2400" dirty="0" smtClean="0">
                <a:latin typeface="Bahnschrift Light SemiCondensed" pitchFamily="34" charset="0"/>
              </a:rPr>
              <a:t>на бытовую, учебную, социальную,</a:t>
            </a:r>
          </a:p>
          <a:p>
            <a:r>
              <a:rPr lang="en-US" sz="2400" dirty="0" smtClean="0">
                <a:latin typeface="Bahnschrift Light SemiCondensed" pitchFamily="34" charset="0"/>
              </a:rPr>
              <a:t> </a:t>
            </a:r>
            <a:r>
              <a:rPr lang="ru-RU" sz="2400" dirty="0" err="1" smtClean="0">
                <a:latin typeface="Bahnschrift Light SemiCondensed" pitchFamily="34" charset="0"/>
              </a:rPr>
              <a:t>рабочую,семейную,финансовую</a:t>
            </a:r>
            <a:endParaRPr lang="ru-RU" sz="2400" dirty="0" smtClean="0">
              <a:latin typeface="Bahnschrift Light SemiCondensed" pitchFamily="34" charset="0"/>
            </a:endParaRPr>
          </a:p>
          <a:p>
            <a:r>
              <a:rPr lang="en-US" sz="2400" dirty="0" smtClean="0">
                <a:latin typeface="Bahnschrift Light SemiCondensed" pitchFamily="34" charset="0"/>
              </a:rPr>
              <a:t> </a:t>
            </a:r>
            <a:r>
              <a:rPr lang="ru-RU" sz="2400" dirty="0" smtClean="0">
                <a:latin typeface="Bahnschrift Light SemiCondensed" pitchFamily="34" charset="0"/>
              </a:rPr>
              <a:t>или психологическую сферы</a:t>
            </a:r>
            <a:endParaRPr lang="en-US" sz="2400" dirty="0" smtClean="0">
              <a:latin typeface="Bahnschrift Light SemiCondensed" pitchFamily="34" charset="0"/>
            </a:endParaRPr>
          </a:p>
          <a:p>
            <a:r>
              <a:rPr lang="ru-RU" sz="2400" dirty="0" smtClean="0">
                <a:latin typeface="Bahnschrift Light SemiCondensed" pitchFamily="34" charset="0"/>
              </a:rPr>
              <a:t> деятельности».</a:t>
            </a:r>
            <a:endParaRPr lang="ru-RU" sz="2400" dirty="0">
              <a:latin typeface="Bahnschrift Light SemiCondensed" pitchFamily="34" charset="0"/>
            </a:endParaRPr>
          </a:p>
        </p:txBody>
      </p:sp>
    </p:spTree>
  </p:cSld>
  <p:clrMapOvr>
    <a:masterClrMapping/>
  </p:clrMapOvr>
  <p:transition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И ТИПЫ ИНТЕРНЕТ-ЗАВИСИМОСТИ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214422"/>
            <a:ext cx="6357982" cy="64633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Bahnschrift Light SemiCondensed" pitchFamily="34" charset="0"/>
              </a:rPr>
              <a:t>Компьютерная зависимость</a:t>
            </a:r>
            <a:r>
              <a:rPr lang="ru-RU" dirty="0" smtClean="0">
                <a:latin typeface="Bahnschrift Light SemiCondensed" pitchFamily="34" charset="0"/>
              </a:rPr>
              <a:t> — возникающая против воли индивида привязанность к любым видам деятельности за компьютером. </a:t>
            </a:r>
            <a:endParaRPr lang="ru-RU" dirty="0">
              <a:latin typeface="Bahnschrift Light SemiCondensed" pitchFamily="34" charset="0"/>
            </a:endParaRPr>
          </a:p>
        </p:txBody>
      </p:sp>
      <p:pic>
        <p:nvPicPr>
          <p:cNvPr id="6" name="Рисунок 5" descr="despicable-me-2-battle-pods-loose-1-inch-micro-figure-40-evil-minion-04-2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928670"/>
            <a:ext cx="1501377" cy="15142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8794" y="2143116"/>
            <a:ext cx="5286380" cy="147732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Bahnschrift Light SemiCondensed" pitchFamily="34" charset="0"/>
              </a:rPr>
              <a:t>Зависимость от навигации в интернете</a:t>
            </a:r>
            <a:r>
              <a:rPr lang="ru-RU" dirty="0" smtClean="0">
                <a:latin typeface="Bahnschrift Light SemiCondensed" pitchFamily="34" charset="0"/>
              </a:rPr>
              <a:t> — неотступная</a:t>
            </a:r>
          </a:p>
          <a:p>
            <a:pPr algn="r"/>
            <a:r>
              <a:rPr lang="ru-RU" dirty="0" smtClean="0">
                <a:latin typeface="Bahnschrift Light SemiCondensed" pitchFamily="34" charset="0"/>
              </a:rPr>
              <a:t> тяга к поиску информации на </a:t>
            </a:r>
            <a:r>
              <a:rPr lang="ru-RU" dirty="0" err="1" smtClean="0">
                <a:latin typeface="Bahnschrift Light SemiCondensed" pitchFamily="34" charset="0"/>
              </a:rPr>
              <a:t>сайтах.По</a:t>
            </a:r>
            <a:r>
              <a:rPr lang="ru-RU" dirty="0" smtClean="0">
                <a:latin typeface="Bahnschrift Light SemiCondensed" pitchFamily="34" charset="0"/>
              </a:rPr>
              <a:t> другому ее </a:t>
            </a:r>
          </a:p>
          <a:p>
            <a:pPr algn="r"/>
            <a:r>
              <a:rPr lang="ru-RU" dirty="0" smtClean="0">
                <a:latin typeface="Bahnschrift Light SemiCondensed" pitchFamily="34" charset="0"/>
              </a:rPr>
              <a:t>называют навязчивым </a:t>
            </a:r>
            <a:r>
              <a:rPr lang="ru-RU" dirty="0" err="1" smtClean="0">
                <a:latin typeface="Bahnschrift Light SemiCondensed" pitchFamily="34" charset="0"/>
              </a:rPr>
              <a:t>интернет-серфингом</a:t>
            </a:r>
            <a:r>
              <a:rPr lang="ru-RU" dirty="0" smtClean="0">
                <a:latin typeface="Bahnschrift Light SemiCondensed" pitchFamily="34" charset="0"/>
              </a:rPr>
              <a:t>, который предполагает неупорядоченный поиск</a:t>
            </a:r>
          </a:p>
          <a:p>
            <a:pPr algn="r"/>
            <a:r>
              <a:rPr lang="ru-RU" dirty="0" smtClean="0">
                <a:latin typeface="Bahnschrift Light SemiCondensed" pitchFamily="34" charset="0"/>
              </a:rPr>
              <a:t> информации, лишенный всякой цели и смысла.</a:t>
            </a:r>
            <a:endParaRPr lang="ru-RU" dirty="0">
              <a:latin typeface="Bahnschrift Light SemiCondensed" pitchFamily="34" charset="0"/>
            </a:endParaRPr>
          </a:p>
        </p:txBody>
      </p:sp>
      <p:pic>
        <p:nvPicPr>
          <p:cNvPr id="8" name="Рисунок 7" descr="86ed69d62ec215cd5e97c07815127153--minion-s-minions-minions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857364"/>
            <a:ext cx="2061118" cy="274181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0034" y="4500570"/>
            <a:ext cx="6786610" cy="64633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Bahnschrift Light SemiCondensed" pitchFamily="34" charset="0"/>
              </a:rPr>
              <a:t>Патологическая привязанность к </a:t>
            </a:r>
            <a:r>
              <a:rPr lang="ru-RU" b="1" dirty="0" err="1" smtClean="0">
                <a:latin typeface="Bahnschrift Light SemiCondensed" pitchFamily="34" charset="0"/>
              </a:rPr>
              <a:t>онлайн</a:t>
            </a:r>
            <a:r>
              <a:rPr lang="ru-RU" b="1" dirty="0" smtClean="0">
                <a:latin typeface="Bahnschrift Light SemiCondensed" pitchFamily="34" charset="0"/>
              </a:rPr>
              <a:t> аукционам, азартным играм или электронным покупкам</a:t>
            </a:r>
            <a:r>
              <a:rPr lang="ru-RU" dirty="0" smtClean="0">
                <a:latin typeface="Bahnschrift Light SemiCondensed" pitchFamily="34" charset="0"/>
              </a:rPr>
              <a:t>.</a:t>
            </a:r>
            <a:endParaRPr lang="ru-RU" dirty="0">
              <a:latin typeface="Bahnschrift Light SemiCondensed" pitchFamily="34" charset="0"/>
            </a:endParaRPr>
          </a:p>
        </p:txBody>
      </p:sp>
      <p:pic>
        <p:nvPicPr>
          <p:cNvPr id="11" name="Рисунок 10" descr="020b4a08a3103b9e60b5367ed95af0df--minions-love-minions-despicable-me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3500438"/>
            <a:ext cx="1448665" cy="204882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428860" y="5429264"/>
            <a:ext cx="6357950" cy="92333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r"/>
            <a:r>
              <a:rPr lang="ru-RU" b="1" dirty="0" err="1" smtClean="0">
                <a:latin typeface="Bahnschrift Light SemiCondensed" pitchFamily="34" charset="0"/>
              </a:rPr>
              <a:t>Киберкоммуникативная</a:t>
            </a:r>
            <a:r>
              <a:rPr lang="ru-RU" b="1" dirty="0" smtClean="0">
                <a:latin typeface="Bahnschrift Light SemiCondensed" pitchFamily="34" charset="0"/>
              </a:rPr>
              <a:t> зависимость</a:t>
            </a:r>
            <a:r>
              <a:rPr lang="ru-RU" dirty="0" smtClean="0">
                <a:latin typeface="Bahnschrift Light SemiCondensed" pitchFamily="34" charset="0"/>
              </a:rPr>
              <a:t> — </a:t>
            </a:r>
            <a:r>
              <a:rPr lang="ru-RU" dirty="0" err="1" smtClean="0">
                <a:latin typeface="Bahnschrift Light SemiCondensed" pitchFamily="34" charset="0"/>
              </a:rPr>
              <a:t>зависимость</a:t>
            </a:r>
            <a:r>
              <a:rPr lang="ru-RU" dirty="0" smtClean="0">
                <a:latin typeface="Bahnschrift Light SemiCondensed" pitchFamily="34" charset="0"/>
              </a:rPr>
              <a:t> от общения в социальных сетях, чатах и многопользовательских </a:t>
            </a:r>
            <a:r>
              <a:rPr lang="ru-RU" dirty="0" err="1" smtClean="0">
                <a:latin typeface="Bahnschrift Light SemiCondensed" pitchFamily="34" charset="0"/>
              </a:rPr>
              <a:t>онлайн-играх</a:t>
            </a:r>
            <a:r>
              <a:rPr lang="ru-RU" dirty="0" smtClean="0">
                <a:latin typeface="Bahnschrift Light SemiCondensed" pitchFamily="34" charset="0"/>
              </a:rPr>
              <a:t>, приводящая к замене реальных отношений виртуальными. </a:t>
            </a:r>
            <a:endParaRPr lang="ru-RU" dirty="0">
              <a:latin typeface="Bahnschrift Light SemiCondensed" pitchFamily="34" charset="0"/>
            </a:endParaRPr>
          </a:p>
        </p:txBody>
      </p:sp>
      <p:pic>
        <p:nvPicPr>
          <p:cNvPr id="13" name="Рисунок 12" descr="unnamed__1_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5214950"/>
            <a:ext cx="1500174" cy="1500174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психологические симптомы </a:t>
            </a:r>
            <a:r>
              <a:rPr lang="ru-RU" sz="2800" b="1" dirty="0" err="1" smtClean="0"/>
              <a:t>интернет-зависимости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285860"/>
            <a:ext cx="7358114" cy="64633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Bahnschrift Light SemiCondensed" pitchFamily="34" charset="0"/>
              </a:rPr>
              <a:t>Доктор М. </a:t>
            </a:r>
            <a:r>
              <a:rPr lang="ru-RU" dirty="0" err="1" smtClean="0">
                <a:latin typeface="Bahnschrift Light SemiCondensed" pitchFamily="34" charset="0"/>
              </a:rPr>
              <a:t>Орзак</a:t>
            </a:r>
            <a:r>
              <a:rPr lang="ru-RU" dirty="0" smtClean="0">
                <a:latin typeface="Bahnschrift Light SemiCondensed" pitchFamily="34" charset="0"/>
              </a:rPr>
              <a:t> выделила следующие психологические симптомы, </a:t>
            </a:r>
          </a:p>
          <a:p>
            <a:pPr algn="ctr"/>
            <a:r>
              <a:rPr lang="ru-RU" dirty="0" smtClean="0">
                <a:latin typeface="Bahnschrift Light SemiCondensed" pitchFamily="34" charset="0"/>
              </a:rPr>
              <a:t>характерные для компьютерной или </a:t>
            </a:r>
            <a:r>
              <a:rPr lang="ru-RU" dirty="0" err="1" smtClean="0">
                <a:latin typeface="Bahnschrift Light SemiCondensed" pitchFamily="34" charset="0"/>
              </a:rPr>
              <a:t>интернет-зависимости</a:t>
            </a:r>
            <a:r>
              <a:rPr lang="ru-RU" dirty="0" smtClean="0">
                <a:latin typeface="Bahnschrift Light SemiCondensed" pitchFamily="34" charset="0"/>
              </a:rPr>
              <a:t>:</a:t>
            </a:r>
            <a:endParaRPr lang="ru-RU" dirty="0">
              <a:latin typeface="Bahnschrift Light SemiCondensed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35743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Bahnschrift Light SemiCondensed" pitchFamily="34" charset="0"/>
              </a:rPr>
              <a:t>Психологические симптомы: </a:t>
            </a:r>
          </a:p>
          <a:p>
            <a:endParaRPr lang="ru-RU" dirty="0" smtClean="0">
              <a:latin typeface="Bahnschrift Light SemiCondense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ahnschrift Light SemiCondensed" pitchFamily="34" charset="0"/>
              </a:rPr>
              <a:t>Хорошее самочувствие или эйфория за компьютером 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ahnschrift Light SemiCondensed" pitchFamily="34" charset="0"/>
              </a:rPr>
              <a:t>Невозможность остановиться 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ahnschrift Light SemiCondensed" pitchFamily="34" charset="0"/>
              </a:rPr>
              <a:t>Увеличение количества времени, проводимого за компьютером 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ahnschrift Light SemiCondensed" pitchFamily="34" charset="0"/>
              </a:rPr>
              <a:t>Пренебрежение семьей и друзьями 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ahnschrift Light SemiCondensed" pitchFamily="34" charset="0"/>
              </a:rPr>
              <a:t>Ощущения пустоты, депрессии, раздражения не за компьютером 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ahnschrift Light SemiCondensed" pitchFamily="34" charset="0"/>
              </a:rPr>
              <a:t>Ложь работодателям или членам семьи о своей деятельности 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ahnschrift Light SemiCondensed" pitchFamily="34" charset="0"/>
              </a:rPr>
              <a:t>Проблемы с работой или учебой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6" name="Рисунок 5" descr="Kompyuternaya-zavisimost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3000372"/>
            <a:ext cx="4062874" cy="3643314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>
            <a:normAutofit/>
          </a:bodyPr>
          <a:lstStyle/>
          <a:p>
            <a:r>
              <a:rPr lang="ru-RU" sz="2500" b="1" dirty="0" smtClean="0"/>
              <a:t>физические</a:t>
            </a:r>
            <a:r>
              <a:rPr lang="ru-RU" sz="2800" b="1" dirty="0" smtClean="0"/>
              <a:t> симптомы </a:t>
            </a:r>
            <a:r>
              <a:rPr lang="ru-RU" sz="2800" b="1" dirty="0" err="1" smtClean="0"/>
              <a:t>интернет-зависимости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2285992"/>
            <a:ext cx="4572000" cy="341632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>
            <a:spAutoFit/>
          </a:bodyPr>
          <a:lstStyle/>
          <a:p>
            <a:r>
              <a:rPr lang="ru-RU" b="1" dirty="0" smtClean="0">
                <a:latin typeface="Bahnschrift Light SemiCondensed" pitchFamily="34" charset="0"/>
              </a:rPr>
              <a:t>Физические симптомы: </a:t>
            </a:r>
          </a:p>
          <a:p>
            <a:endParaRPr lang="ru-RU" dirty="0" smtClean="0">
              <a:latin typeface="Bahnschrift Light SemiCondense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ahnschrift Light SemiCondensed" pitchFamily="34" charset="0"/>
              </a:rPr>
              <a:t>Синдром </a:t>
            </a:r>
            <a:r>
              <a:rPr lang="ru-RU" dirty="0" err="1" smtClean="0">
                <a:latin typeface="Bahnschrift Light SemiCondensed" pitchFamily="34" charset="0"/>
              </a:rPr>
              <a:t>карпального</a:t>
            </a:r>
            <a:r>
              <a:rPr lang="ru-RU" dirty="0" smtClean="0">
                <a:latin typeface="Bahnschrift Light SemiCondensed" pitchFamily="34" charset="0"/>
              </a:rPr>
              <a:t> канала (туннельное поражение нервных стволов руки, связанное с длительным перенапряжением мышц) 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ahnschrift Light SemiCondensed" pitchFamily="34" charset="0"/>
              </a:rPr>
              <a:t>Сухость в глазах 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ahnschrift Light SemiCondensed" pitchFamily="34" charset="0"/>
              </a:rPr>
              <a:t>Головные боли по типу мигрени 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ahnschrift Light SemiCondensed" pitchFamily="34" charset="0"/>
              </a:rPr>
              <a:t>Боли в спине 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ahnschrift Light SemiCondensed" pitchFamily="34" charset="0"/>
              </a:rPr>
              <a:t>Нерегулярное питание, пропуск приемов пищи 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ahnschrift Light SemiCondensed" pitchFamily="34" charset="0"/>
              </a:rPr>
              <a:t>Пренебрежение личной гигиеной 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ahnschrift Light SemiCondensed" pitchFamily="34" charset="0"/>
              </a:rPr>
              <a:t>Расстройства сна, изменение режима сна</a:t>
            </a:r>
            <a:r>
              <a:rPr lang="ru-RU" sz="1600" dirty="0" smtClean="0">
                <a:latin typeface="Bahnschrift Light SemiCondensed" pitchFamily="34" charset="0"/>
              </a:rPr>
              <a:t> </a:t>
            </a:r>
            <a:endParaRPr lang="ru-RU" sz="1600" dirty="0">
              <a:latin typeface="Bahnschrift Light SemiCondensed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1285860"/>
            <a:ext cx="7143800" cy="64633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Bahnschrift Light SemiCondensed" pitchFamily="34" charset="0"/>
              </a:rPr>
              <a:t>Доктор М. </a:t>
            </a:r>
            <a:r>
              <a:rPr lang="ru-RU" dirty="0" err="1" smtClean="0">
                <a:latin typeface="Bahnschrift Light SemiCondensed" pitchFamily="34" charset="0"/>
              </a:rPr>
              <a:t>Орзак</a:t>
            </a:r>
            <a:r>
              <a:rPr lang="ru-RU" dirty="0" smtClean="0">
                <a:latin typeface="Bahnschrift Light SemiCondensed" pitchFamily="34" charset="0"/>
              </a:rPr>
              <a:t> выделила следующие физические симптомы, </a:t>
            </a:r>
          </a:p>
          <a:p>
            <a:pPr algn="ctr"/>
            <a:r>
              <a:rPr lang="ru-RU" dirty="0" smtClean="0">
                <a:latin typeface="Bahnschrift Light SemiCondensed" pitchFamily="34" charset="0"/>
              </a:rPr>
              <a:t>характерные для компьютерной или </a:t>
            </a:r>
            <a:r>
              <a:rPr lang="ru-RU" dirty="0" err="1" smtClean="0">
                <a:latin typeface="Bahnschrift Light SemiCondensed" pitchFamily="34" charset="0"/>
              </a:rPr>
              <a:t>интернет-зависимости</a:t>
            </a:r>
            <a:r>
              <a:rPr lang="ru-RU" dirty="0" smtClean="0">
                <a:latin typeface="Bahnschrift Light SemiCondensed" pitchFamily="34" charset="0"/>
              </a:rPr>
              <a:t>:</a:t>
            </a:r>
            <a:endParaRPr lang="ru-RU" dirty="0">
              <a:latin typeface="Bahnschrift Light SemiCondensed" pitchFamily="34" charset="0"/>
            </a:endParaRPr>
          </a:p>
        </p:txBody>
      </p:sp>
      <p:pic>
        <p:nvPicPr>
          <p:cNvPr id="6" name="Рисунок 5" descr="49-Tired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214347" y="3500438"/>
            <a:ext cx="3920893" cy="3357562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Стадии развития сетевой зависимости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4287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Bahnschrift Light SemiCondensed" pitchFamily="34" charset="0"/>
              </a:rPr>
              <a:t>Первая   стадия   </a:t>
            </a:r>
          </a:p>
          <a:p>
            <a:r>
              <a:rPr lang="ru-RU" dirty="0" smtClean="0">
                <a:latin typeface="Bahnschrift Light SemiCondensed" pitchFamily="34" charset="0"/>
              </a:rPr>
              <a:t>включает изучение возможностей интернета и </a:t>
            </a:r>
            <a:r>
              <a:rPr lang="ru-RU" dirty="0" err="1" smtClean="0">
                <a:latin typeface="Bahnschrift Light SemiCondensed" pitchFamily="34" charset="0"/>
              </a:rPr>
              <a:t>поднастройка</a:t>
            </a:r>
            <a:r>
              <a:rPr lang="ru-RU" dirty="0" smtClean="0">
                <a:latin typeface="Bahnschrift Light SemiCondensed" pitchFamily="34" charset="0"/>
              </a:rPr>
              <a:t> их под свои потребности и интересы.</a:t>
            </a:r>
            <a:endParaRPr lang="ru-RU" dirty="0">
              <a:latin typeface="Bahnschrift Light SemiCondensed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2857496"/>
            <a:ext cx="49292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Bahnschrift Light SemiCondensed" pitchFamily="34" charset="0"/>
              </a:rPr>
              <a:t>На втором этапе </a:t>
            </a:r>
            <a:r>
              <a:rPr lang="ru-RU" dirty="0" smtClean="0">
                <a:latin typeface="Bahnschrift Light SemiCondensed" pitchFamily="34" charset="0"/>
              </a:rPr>
              <a:t>время, проведённое за компьютером, неизменно возрастает, сферы использования мировой сети тоже расширяются. Человек абсолютно отвергает реальный мир и коммуникацию в пользу сети и виртуальной реальности.</a:t>
            </a:r>
            <a:endParaRPr lang="ru-RU" dirty="0">
              <a:latin typeface="Bahnschrift Light SemiCondense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143512"/>
            <a:ext cx="7000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Bahnschrift Light SemiCondensed" pitchFamily="34" charset="0"/>
              </a:rPr>
              <a:t>Третья стадия  </a:t>
            </a:r>
            <a:r>
              <a:rPr lang="ru-RU" dirty="0" smtClean="0">
                <a:latin typeface="Bahnschrift Light SemiCondensed" pitchFamily="34" charset="0"/>
              </a:rPr>
              <a:t>заметна уже не только близким, но и стороннему окружению – человек всё имеющееся время просиживает перед монитором компьютера, становится агрессивным, если видит попытки, ограничивающие ему время.</a:t>
            </a:r>
            <a:endParaRPr lang="ru-RU" dirty="0">
              <a:latin typeface="Bahnschrift Light SemiCondensed" pitchFamily="34" charset="0"/>
            </a:endParaRPr>
          </a:p>
        </p:txBody>
      </p:sp>
      <p:pic>
        <p:nvPicPr>
          <p:cNvPr id="7" name="Рисунок 6" descr="11448726t1hf1a7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928934"/>
            <a:ext cx="3948825" cy="2071702"/>
          </a:xfrm>
          <a:prstGeom prst="rect">
            <a:avLst/>
          </a:prstGeom>
        </p:spPr>
      </p:pic>
      <p:pic>
        <p:nvPicPr>
          <p:cNvPr id="8" name="Рисунок 7" descr="зависимость-че-овека-на-компьютере-32726997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1285860"/>
            <a:ext cx="2285984" cy="1371603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Последствия интернет- зависимости</a:t>
            </a:r>
            <a:endParaRPr lang="ru-RU" dirty="0"/>
          </a:p>
        </p:txBody>
      </p:sp>
      <p:pic>
        <p:nvPicPr>
          <p:cNvPr id="4" name="Рисунок 3" descr="Planshet-do-20000-rubley-v-2017-godu-reyting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844" y="4629504"/>
            <a:ext cx="2860156" cy="22284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1285860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Bahnschrift Light SemiCondensed" pitchFamily="34" charset="0"/>
              </a:rPr>
              <a:t>  Сидя за компьютером или мобильным телефоном  человек начинает сутулиться и горбатиться. В будущем это приведёт к остеохондрозу шейного и грудного отделов позвоночника.</a:t>
            </a:r>
            <a:endParaRPr lang="ru-RU" dirty="0">
              <a:latin typeface="Bahnschrift Light SemiCondense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214554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Bahnschrift Light SemiCondensed" pitchFamily="34" charset="0"/>
              </a:rPr>
              <a:t>  Второе, что необходимо отметить, так это ухудшение зрения у </a:t>
            </a:r>
            <a:r>
              <a:rPr lang="ru-RU" dirty="0" err="1" smtClean="0">
                <a:latin typeface="Bahnschrift Light SemiCondensed" pitchFamily="34" charset="0"/>
              </a:rPr>
              <a:t>интернет-зависимых</a:t>
            </a:r>
            <a:r>
              <a:rPr lang="ru-RU" dirty="0" smtClean="0">
                <a:latin typeface="Bahnschrift Light SemiCondensed" pitchFamily="34" charset="0"/>
              </a:rPr>
              <a:t>, которое восстановить затем практически невозможно.</a:t>
            </a:r>
            <a:endParaRPr lang="ru-RU" dirty="0">
              <a:latin typeface="Bahnschrift Light SemiCondensed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000372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Bahnschrift Light SemiCondensed" pitchFamily="34" charset="0"/>
              </a:rPr>
              <a:t> Третье, это психологическое негативное влияние компьютера, поскольку ПК постоянно издаёт звук, а человек восприимчив к этому, что впоследствии приведёт к раздражительности и нервозности.</a:t>
            </a:r>
            <a:endParaRPr lang="ru-RU" dirty="0">
              <a:latin typeface="Bahnschrift Light SemiCondensed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000504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Bahnschrift Light SemiCondensed" pitchFamily="34" charset="0"/>
              </a:rPr>
              <a:t>Мировая паутина искажает подростковое </a:t>
            </a:r>
            <a:r>
              <a:rPr lang="ru-RU" u="sng" dirty="0" smtClean="0">
                <a:latin typeface="Bahnschrift Light SemiCondensed" pitchFamily="34" charset="0"/>
                <a:hlinkClick r:id="rId3"/>
              </a:rPr>
              <a:t>восприятие</a:t>
            </a:r>
            <a:r>
              <a:rPr lang="ru-RU" dirty="0" smtClean="0">
                <a:latin typeface="Bahnschrift Light SemiCondensed" pitchFamily="34" charset="0"/>
              </a:rPr>
              <a:t>, замедляя мыслительные процессы, лишая </a:t>
            </a:r>
            <a:r>
              <a:rPr lang="ru-RU" u="sng" dirty="0" smtClean="0">
                <a:latin typeface="Bahnschrift Light SemiCondensed" pitchFamily="34" charset="0"/>
                <a:hlinkClick r:id="rId4"/>
              </a:rPr>
              <a:t>самоконтроля</a:t>
            </a:r>
            <a:r>
              <a:rPr lang="ru-RU" dirty="0" smtClean="0">
                <a:latin typeface="Bahnschrift Light SemiCondensed" pitchFamily="34" charset="0"/>
              </a:rPr>
              <a:t>, поскольку подростковая психика не сформирована окончательно.</a:t>
            </a:r>
            <a:endParaRPr lang="ru-RU" dirty="0">
              <a:latin typeface="Bahnschrift Light SemiCondensed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000636"/>
            <a:ext cx="61436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Bahnschrift Light SemiCondensed" pitchFamily="34" charset="0"/>
              </a:rPr>
              <a:t>Следующий важный момент, который надо знать – интернет раскрепощает людей. Это отмечается повсеместно, например, в игре, что приводит к неадекватным, негативным или нецензурным комментариям в адрес других личностей в чате или на форуме. </a:t>
            </a:r>
            <a:endParaRPr lang="ru-RU" dirty="0">
              <a:latin typeface="Bahnschrift Light SemiCondensed" pitchFamily="34" charset="0"/>
            </a:endParaRPr>
          </a:p>
        </p:txBody>
      </p:sp>
    </p:spTree>
  </p:cSld>
  <p:clrMapOvr>
    <a:masterClrMapping/>
  </p:clrMapOvr>
  <p:transition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Советы по предотвращению развития компьютерной зависимости у детей и подростков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071546"/>
            <a:ext cx="6572296" cy="543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Bahnschrift Light SemiCondensed" pitchFamily="34" charset="0"/>
              </a:rPr>
              <a:t>Так как первопричиной ухода ребенка из реального мира является неудовлетворенность существующей действительностью, необходимо в первую очередь выяснить, что же побудило ребенка уйти «в компьютер».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Bahnschrift Light SemiCondensed" pitchFamily="34" charset="0"/>
              </a:rPr>
              <a:t>Неправильно критиковать ребенка, проводящего слишком много времени за компьютером.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Bahnschrift Light SemiCondensed" pitchFamily="34" charset="0"/>
              </a:rPr>
              <a:t>Если вы видите у ребенка признаки компьютерной зависимости, не обостряйте ситуацию, отведите его к психотерапевту.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Bahnschrift Light SemiCondensed" pitchFamily="34" charset="0"/>
              </a:rPr>
              <a:t>Можно попытаться вникнуть в суть игры, разделив интересы ребенка, это сблизит ребенка с родителями, увеличит степень доверия к ним.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Bahnschrift Light SemiCondensed" pitchFamily="34" charset="0"/>
              </a:rPr>
              <a:t>Рекомендуется ограничивать доступ детей к играм и фильмам, основанным на насилии.</a:t>
            </a:r>
            <a:endParaRPr lang="ru-RU" dirty="0">
              <a:latin typeface="Bahnschrift Light SemiCondensed" pitchFamily="34" charset="0"/>
            </a:endParaRPr>
          </a:p>
        </p:txBody>
      </p:sp>
      <p:pic>
        <p:nvPicPr>
          <p:cNvPr id="6" name="Рисунок 5" descr="загруженное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000892" y="2034540"/>
            <a:ext cx="3213768" cy="4823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1475</TotalTime>
  <Words>439</Words>
  <Application>Microsoft Office PowerPoint</Application>
  <PresentationFormat>Экран (4:3)</PresentationFormat>
  <Paragraphs>64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Bahnschrift Light SemiCondensed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Интернет - зависимость</vt:lpstr>
      <vt:lpstr>Презентация PowerPoint</vt:lpstr>
      <vt:lpstr>Термин «интернет-зависимость»</vt:lpstr>
      <vt:lpstr>ВИДЫ И ТИПЫ ИНТЕРНЕТ-ЗАВИСИМОСТИ </vt:lpstr>
      <vt:lpstr>психологические симптомы интернет-зависимости</vt:lpstr>
      <vt:lpstr>физические симптомы интернет-зависимости</vt:lpstr>
      <vt:lpstr>Стадии развития сетевой зависимости </vt:lpstr>
      <vt:lpstr>Последствия интернет- зависимости</vt:lpstr>
      <vt:lpstr>Советы по предотвращению развития компьютерной зависимости у детей и подростков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 - зависимость</dc:title>
  <dc:creator>Наталья</dc:creator>
  <cp:lastModifiedBy>Админ</cp:lastModifiedBy>
  <cp:revision>25</cp:revision>
  <dcterms:created xsi:type="dcterms:W3CDTF">2020-05-28T06:44:09Z</dcterms:created>
  <dcterms:modified xsi:type="dcterms:W3CDTF">2023-11-24T04:25:06Z</dcterms:modified>
</cp:coreProperties>
</file>