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44"/>
  </p:notesMasterIdLst>
  <p:handoutMasterIdLst>
    <p:handoutMasterId r:id="rId45"/>
  </p:handoutMasterIdLst>
  <p:sldIdLst>
    <p:sldId id="312" r:id="rId2"/>
    <p:sldId id="256" r:id="rId3"/>
    <p:sldId id="330" r:id="rId4"/>
    <p:sldId id="366" r:id="rId5"/>
    <p:sldId id="363" r:id="rId6"/>
    <p:sldId id="364" r:id="rId7"/>
    <p:sldId id="278" r:id="rId8"/>
    <p:sldId id="331" r:id="rId9"/>
    <p:sldId id="281" r:id="rId10"/>
    <p:sldId id="367" r:id="rId11"/>
    <p:sldId id="368" r:id="rId12"/>
    <p:sldId id="369" r:id="rId13"/>
    <p:sldId id="370" r:id="rId14"/>
    <p:sldId id="371" r:id="rId15"/>
    <p:sldId id="342" r:id="rId16"/>
    <p:sldId id="372" r:id="rId17"/>
    <p:sldId id="373" r:id="rId18"/>
    <p:sldId id="324" r:id="rId19"/>
    <p:sldId id="300" r:id="rId20"/>
    <p:sldId id="358" r:id="rId21"/>
    <p:sldId id="387" r:id="rId22"/>
    <p:sldId id="386" r:id="rId23"/>
    <p:sldId id="388" r:id="rId24"/>
    <p:sldId id="382" r:id="rId25"/>
    <p:sldId id="383" r:id="rId26"/>
    <p:sldId id="384" r:id="rId27"/>
    <p:sldId id="385" r:id="rId28"/>
    <p:sldId id="374" r:id="rId29"/>
    <p:sldId id="375" r:id="rId30"/>
    <p:sldId id="308" r:id="rId31"/>
    <p:sldId id="310" r:id="rId32"/>
    <p:sldId id="309" r:id="rId33"/>
    <p:sldId id="345" r:id="rId34"/>
    <p:sldId id="377" r:id="rId35"/>
    <p:sldId id="376" r:id="rId36"/>
    <p:sldId id="378" r:id="rId37"/>
    <p:sldId id="380" r:id="rId38"/>
    <p:sldId id="379" r:id="rId39"/>
    <p:sldId id="311" r:id="rId40"/>
    <p:sldId id="381" r:id="rId41"/>
    <p:sldId id="362" r:id="rId42"/>
    <p:sldId id="317" r:id="rId43"/>
  </p:sldIdLst>
  <p:sldSz cx="9144000" cy="6858000" type="screen4x3"/>
  <p:notesSz cx="6881813" cy="96615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990000"/>
    <a:srgbClr val="FF6600"/>
    <a:srgbClr val="DA0000"/>
    <a:srgbClr val="81683B"/>
    <a:srgbClr val="FFCCCC"/>
    <a:srgbClr val="CCECFF"/>
    <a:srgbClr val="FF99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06" autoAdjust="0"/>
    <p:restoredTop sz="94709" autoAdjust="0"/>
  </p:normalViewPr>
  <p:slideViewPr>
    <p:cSldViewPr>
      <p:cViewPr>
        <p:scale>
          <a:sx n="99" d="100"/>
          <a:sy n="99" d="100"/>
        </p:scale>
        <p:origin x="-127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&#1044;&#1080;&#1072;&#1075;&#1088;&#1072;&#1084;&#1084;&#1072;%20&#1074;%20Microsoft%20Office%20Word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'[Диаграмма в Microsoft Office Word]Лист1'!$B$28</c:f>
              <c:strCache>
                <c:ptCount val="1"/>
                <c:pt idx="0">
                  <c:v>общая успеваемость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1.1111111111111193E-2"/>
                  <c:y val="-4.1666666666666692E-2"/>
                </c:manualLayout>
              </c:layout>
              <c:showVal val="1"/>
            </c:dLbl>
            <c:dLbl>
              <c:idx val="1"/>
              <c:layout>
                <c:manualLayout>
                  <c:x val="2.9268585885860392E-2"/>
                  <c:y val="-2.8931670141709515E-2"/>
                </c:manualLayout>
              </c:layout>
              <c:showVal val="1"/>
            </c:dLbl>
            <c:dLbl>
              <c:idx val="2"/>
              <c:layout>
                <c:manualLayout>
                  <c:x val="1.409268622874538E-2"/>
                  <c:y val="-1.9325518114097395E-2"/>
                </c:manualLayout>
              </c:layout>
              <c:showVal val="1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Val val="1"/>
          </c:dLbls>
          <c:cat>
            <c:strRef>
              <c:f>'[Диаграмма в Microsoft Office Word]Лист1'!$A$29:$A$31</c:f>
              <c:strCache>
                <c:ptCount val="3"/>
                <c:pt idx="0">
                  <c:v>2012 -2013 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'[Диаграмма в Microsoft Office Word]Лист1'!$B$29:$B$31</c:f>
              <c:numCache>
                <c:formatCode>General</c:formatCode>
                <c:ptCount val="3"/>
                <c:pt idx="0">
                  <c:v>96.2</c:v>
                </c:pt>
                <c:pt idx="1">
                  <c:v>98.1</c:v>
                </c:pt>
                <c:pt idx="2">
                  <c:v>99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Office Word]Лист1'!$C$28</c:f>
              <c:strCache>
                <c:ptCount val="1"/>
                <c:pt idx="0">
                  <c:v>качественная успеваемость</c:v>
                </c:pt>
              </c:strCache>
            </c:strRef>
          </c:tx>
          <c:spPr>
            <a:solidFill>
              <a:srgbClr val="DA0000"/>
            </a:solidFill>
          </c:spPr>
          <c:dLbls>
            <c:dLbl>
              <c:idx val="0"/>
              <c:layout>
                <c:manualLayout>
                  <c:x val="4.6139121814812493E-2"/>
                  <c:y val="-4.8632742418842724E-2"/>
                </c:manualLayout>
              </c:layout>
              <c:showVal val="1"/>
            </c:dLbl>
            <c:dLbl>
              <c:idx val="1"/>
              <c:layout>
                <c:manualLayout>
                  <c:x val="3.6111111111111351E-2"/>
                  <c:y val="-2.7777777777778272E-2"/>
                </c:manualLayout>
              </c:layout>
              <c:showVal val="1"/>
            </c:dLbl>
            <c:dLbl>
              <c:idx val="2"/>
              <c:layout>
                <c:manualLayout>
                  <c:x val="5.0000000000000114E-2"/>
                  <c:y val="-9.2592592592594305E-3"/>
                </c:manualLayout>
              </c:layout>
              <c:showVal val="1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Val val="1"/>
          </c:dLbls>
          <c:cat>
            <c:strRef>
              <c:f>'[Диаграмма в Microsoft Office Word]Лист1'!$A$29:$A$31</c:f>
              <c:strCache>
                <c:ptCount val="3"/>
                <c:pt idx="0">
                  <c:v>2012 -2013 </c:v>
                </c:pt>
                <c:pt idx="1">
                  <c:v>2013-2014</c:v>
                </c:pt>
                <c:pt idx="2">
                  <c:v>2014-2015</c:v>
                </c:pt>
              </c:strCache>
            </c:strRef>
          </c:cat>
          <c:val>
            <c:numRef>
              <c:f>'[Диаграмма в Microsoft Office Word]Лист1'!$C$29:$C$31</c:f>
              <c:numCache>
                <c:formatCode>General</c:formatCode>
                <c:ptCount val="3"/>
                <c:pt idx="0">
                  <c:v>76.5</c:v>
                </c:pt>
                <c:pt idx="1">
                  <c:v>79.900000000000006</c:v>
                </c:pt>
                <c:pt idx="2">
                  <c:v>82.5</c:v>
                </c:pt>
              </c:numCache>
            </c:numRef>
          </c:val>
        </c:ser>
        <c:shape val="box"/>
        <c:axId val="103119872"/>
        <c:axId val="67109632"/>
        <c:axId val="0"/>
      </c:bar3DChart>
      <c:catAx>
        <c:axId val="103119872"/>
        <c:scaling>
          <c:orientation val="minMax"/>
        </c:scaling>
        <c:delete val="1"/>
        <c:axPos val="b"/>
        <c:tickLblPos val="nextTo"/>
        <c:crossAx val="67109632"/>
        <c:crosses val="autoZero"/>
        <c:auto val="1"/>
        <c:lblAlgn val="ctr"/>
        <c:lblOffset val="100"/>
      </c:catAx>
      <c:valAx>
        <c:axId val="67109632"/>
        <c:scaling>
          <c:orientation val="minMax"/>
        </c:scaling>
        <c:axPos val="l"/>
        <c:majorGridlines/>
        <c:numFmt formatCode="General" sourceLinked="1"/>
        <c:tickLblPos val="nextTo"/>
        <c:crossAx val="1031198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 i="0" baseline="0"/>
          </a:pPr>
          <a:endParaRPr lang="ru-RU"/>
        </a:p>
      </c:txPr>
    </c:legend>
    <c:plotVisOnly val="1"/>
    <c:dispBlanksAs val="gap"/>
  </c:chart>
  <c:spPr>
    <a:ln>
      <a:noFill/>
    </a:ln>
  </c:spPr>
  <c:txPr>
    <a:bodyPr/>
    <a:lstStyle/>
    <a:p>
      <a:pPr>
        <a:defRPr sz="1400" baseline="0"/>
      </a:pPr>
      <a:endParaRPr lang="ru-RU"/>
    </a:p>
  </c:txPr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0.08989</cdr:x>
      <cdr:y>0.94696</cdr:y>
    </cdr:from>
    <cdr:to>
      <cdr:x>0.64045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9600" y="4191000"/>
          <a:ext cx="37338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2014-2015г.                2015-2016г              2016-2017г.</a:t>
          </a:r>
          <a:endParaRPr lang="ru-RU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0FF36-FB5F-46CA-82A0-3DE615E2B11D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177338"/>
            <a:ext cx="2982913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97313" y="9177338"/>
            <a:ext cx="2982912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37600-4820-421D-882C-E547326A5C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4882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14929-04CC-4AA4-9F0E-E394189F780F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25525" y="723900"/>
            <a:ext cx="4832350" cy="3624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589463"/>
            <a:ext cx="5505450" cy="4348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77338"/>
            <a:ext cx="2982913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7313" y="9177338"/>
            <a:ext cx="2982912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DC2EA-8238-470E-9A10-56919C3F4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41425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951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6073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6073 w 5740"/>
                <a:gd name="T7" fmla="*/ 0 h 4316"/>
                <a:gd name="T8" fmla="*/ 6073 w 5740"/>
                <a:gd name="T9" fmla="*/ 0 h 4316"/>
                <a:gd name="T10" fmla="*/ 6073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7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7 w 382"/>
                  <a:gd name="T19" fmla="*/ 96 h 96"/>
                  <a:gd name="T20" fmla="*/ 281 w 382"/>
                  <a:gd name="T21" fmla="*/ 90 h 96"/>
                  <a:gd name="T22" fmla="*/ 329 w 382"/>
                  <a:gd name="T23" fmla="*/ 84 h 96"/>
                  <a:gd name="T24" fmla="*/ 370 w 382"/>
                  <a:gd name="T25" fmla="*/ 66 h 96"/>
                  <a:gd name="T26" fmla="*/ 400 w 382"/>
                  <a:gd name="T27" fmla="*/ 42 h 96"/>
                  <a:gd name="T28" fmla="*/ 394 w 382"/>
                  <a:gd name="T29" fmla="*/ 42 h 96"/>
                  <a:gd name="T30" fmla="*/ 364 w 382"/>
                  <a:gd name="T31" fmla="*/ 66 h 96"/>
                  <a:gd name="T32" fmla="*/ 323 w 382"/>
                  <a:gd name="T33" fmla="*/ 78 h 96"/>
                  <a:gd name="T34" fmla="*/ 281 w 382"/>
                  <a:gd name="T35" fmla="*/ 90 h 96"/>
                  <a:gd name="T36" fmla="*/ 227 w 382"/>
                  <a:gd name="T37" fmla="*/ 96 h 96"/>
                  <a:gd name="T38" fmla="*/ 227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7 w 185"/>
                  <a:gd name="T5" fmla="*/ 36 h 210"/>
                  <a:gd name="T6" fmla="*/ 173 w 185"/>
                  <a:gd name="T7" fmla="*/ 72 h 210"/>
                  <a:gd name="T8" fmla="*/ 179 w 185"/>
                  <a:gd name="T9" fmla="*/ 90 h 210"/>
                  <a:gd name="T10" fmla="*/ 185 w 185"/>
                  <a:gd name="T11" fmla="*/ 114 h 210"/>
                  <a:gd name="T12" fmla="*/ 179 w 185"/>
                  <a:gd name="T13" fmla="*/ 138 h 210"/>
                  <a:gd name="T14" fmla="*/ 167 w 185"/>
                  <a:gd name="T15" fmla="*/ 162 h 210"/>
                  <a:gd name="T16" fmla="*/ 137 w 185"/>
                  <a:gd name="T17" fmla="*/ 180 h 210"/>
                  <a:gd name="T18" fmla="*/ 90 w 185"/>
                  <a:gd name="T19" fmla="*/ 198 h 210"/>
                  <a:gd name="T20" fmla="*/ 114 w 185"/>
                  <a:gd name="T21" fmla="*/ 210 h 210"/>
                  <a:gd name="T22" fmla="*/ 149 w 185"/>
                  <a:gd name="T23" fmla="*/ 192 h 210"/>
                  <a:gd name="T24" fmla="*/ 179 w 185"/>
                  <a:gd name="T25" fmla="*/ 168 h 210"/>
                  <a:gd name="T26" fmla="*/ 197 w 185"/>
                  <a:gd name="T27" fmla="*/ 144 h 210"/>
                  <a:gd name="T28" fmla="*/ 203 w 185"/>
                  <a:gd name="T29" fmla="*/ 114 h 210"/>
                  <a:gd name="T30" fmla="*/ 197 w 185"/>
                  <a:gd name="T31" fmla="*/ 90 h 210"/>
                  <a:gd name="T32" fmla="*/ 191 w 185"/>
                  <a:gd name="T33" fmla="*/ 66 h 210"/>
                  <a:gd name="T34" fmla="*/ 173 w 185"/>
                  <a:gd name="T35" fmla="*/ 48 h 210"/>
                  <a:gd name="T36" fmla="*/ 149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ru-RU" dirty="0">
                    <a:cs typeface="+mn-cs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ru-RU" dirty="0">
                    <a:cs typeface="+mn-cs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ru-RU" dirty="0">
                    <a:cs typeface="+mn-cs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ru-RU" dirty="0">
                    <a:cs typeface="+mn-cs"/>
                  </a:endParaRPr>
                </a:p>
              </p:txBody>
            </p:sp>
          </p:grpSp>
        </p:grpSp>
      </p:grpSp>
      <p:sp>
        <p:nvSpPr>
          <p:cNvPr id="132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32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A40B0-BB92-4B90-AD0C-548F307377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38E73-3214-47B5-A2BF-54FAACFB72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5B11C-6DBD-4F24-ADA7-2DC6001A23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B8131-BD99-4249-9703-ED3BE0E8F4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DD2E9-C6A0-4BF9-8525-F60BD5B792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8227C-CC96-406C-9011-8CFFCE5972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4833E-4BFB-4715-B8E5-B4D0D6E8C6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D8E8A-89A9-4134-BC14-C8E873A846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8EBE2-A101-42DE-9C4C-8D7E4F768C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E46A2-0A0C-4960-B838-4B205B1A43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C4DDD-EE7D-41F5-9427-CF532DA4FB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64F45-F2BA-4219-8D6F-3DDCD0BB56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cs typeface="+mn-cs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6073 w 5740"/>
                <a:gd name="T1" fmla="*/ 0 h 4316"/>
                <a:gd name="T2" fmla="*/ 0 w 5740"/>
                <a:gd name="T3" fmla="*/ 0 h 4316"/>
                <a:gd name="T4" fmla="*/ 0 w 5740"/>
                <a:gd name="T5" fmla="*/ 0 h 4316"/>
                <a:gd name="T6" fmla="*/ 6073 w 5740"/>
                <a:gd name="T7" fmla="*/ 0 h 4316"/>
                <a:gd name="T8" fmla="*/ 6073 w 5740"/>
                <a:gd name="T9" fmla="*/ 0 h 4316"/>
                <a:gd name="T10" fmla="*/ 6073 w 5740"/>
                <a:gd name="T11" fmla="*/ 0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3107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7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8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8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8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8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8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8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8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8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8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3109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9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9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9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9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9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9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9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9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09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0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0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3110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0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0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3110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1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1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1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1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1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1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3111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1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1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2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2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2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2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2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  <p:sp>
            <p:nvSpPr>
              <p:cNvPr id="13112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>
                  <a:cs typeface="+mn-cs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27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27 w 382"/>
                  <a:gd name="T19" fmla="*/ 96 h 96"/>
                  <a:gd name="T20" fmla="*/ 281 w 382"/>
                  <a:gd name="T21" fmla="*/ 90 h 96"/>
                  <a:gd name="T22" fmla="*/ 329 w 382"/>
                  <a:gd name="T23" fmla="*/ 84 h 96"/>
                  <a:gd name="T24" fmla="*/ 370 w 382"/>
                  <a:gd name="T25" fmla="*/ 66 h 96"/>
                  <a:gd name="T26" fmla="*/ 400 w 382"/>
                  <a:gd name="T27" fmla="*/ 42 h 96"/>
                  <a:gd name="T28" fmla="*/ 394 w 382"/>
                  <a:gd name="T29" fmla="*/ 42 h 96"/>
                  <a:gd name="T30" fmla="*/ 364 w 382"/>
                  <a:gd name="T31" fmla="*/ 66 h 96"/>
                  <a:gd name="T32" fmla="*/ 323 w 382"/>
                  <a:gd name="T33" fmla="*/ 78 h 96"/>
                  <a:gd name="T34" fmla="*/ 281 w 382"/>
                  <a:gd name="T35" fmla="*/ 90 h 96"/>
                  <a:gd name="T36" fmla="*/ 227 w 382"/>
                  <a:gd name="T37" fmla="*/ 96 h 96"/>
                  <a:gd name="T38" fmla="*/ 227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37 w 185"/>
                  <a:gd name="T5" fmla="*/ 36 h 210"/>
                  <a:gd name="T6" fmla="*/ 173 w 185"/>
                  <a:gd name="T7" fmla="*/ 72 h 210"/>
                  <a:gd name="T8" fmla="*/ 179 w 185"/>
                  <a:gd name="T9" fmla="*/ 90 h 210"/>
                  <a:gd name="T10" fmla="*/ 185 w 185"/>
                  <a:gd name="T11" fmla="*/ 114 h 210"/>
                  <a:gd name="T12" fmla="*/ 179 w 185"/>
                  <a:gd name="T13" fmla="*/ 138 h 210"/>
                  <a:gd name="T14" fmla="*/ 167 w 185"/>
                  <a:gd name="T15" fmla="*/ 162 h 210"/>
                  <a:gd name="T16" fmla="*/ 137 w 185"/>
                  <a:gd name="T17" fmla="*/ 180 h 210"/>
                  <a:gd name="T18" fmla="*/ 90 w 185"/>
                  <a:gd name="T19" fmla="*/ 198 h 210"/>
                  <a:gd name="T20" fmla="*/ 114 w 185"/>
                  <a:gd name="T21" fmla="*/ 210 h 210"/>
                  <a:gd name="T22" fmla="*/ 149 w 185"/>
                  <a:gd name="T23" fmla="*/ 192 h 210"/>
                  <a:gd name="T24" fmla="*/ 179 w 185"/>
                  <a:gd name="T25" fmla="*/ 168 h 210"/>
                  <a:gd name="T26" fmla="*/ 197 w 185"/>
                  <a:gd name="T27" fmla="*/ 144 h 210"/>
                  <a:gd name="T28" fmla="*/ 203 w 185"/>
                  <a:gd name="T29" fmla="*/ 114 h 210"/>
                  <a:gd name="T30" fmla="*/ 197 w 185"/>
                  <a:gd name="T31" fmla="*/ 90 h 210"/>
                  <a:gd name="T32" fmla="*/ 191 w 185"/>
                  <a:gd name="T33" fmla="*/ 66 h 210"/>
                  <a:gd name="T34" fmla="*/ 173 w 185"/>
                  <a:gd name="T35" fmla="*/ 48 h 210"/>
                  <a:gd name="T36" fmla="*/ 149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ru-RU" dirty="0">
                    <a:cs typeface="+mn-cs"/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ru-RU" dirty="0">
                    <a:cs typeface="+mn-cs"/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ru-RU" dirty="0">
                    <a:cs typeface="+mn-cs"/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/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ru-RU" altLang="ru-RU" dirty="0">
                    <a:cs typeface="+mn-cs"/>
                  </a:endParaRPr>
                </a:p>
              </p:txBody>
            </p:sp>
          </p:grpSp>
        </p:grpSp>
      </p:grpSp>
      <p:sp>
        <p:nvSpPr>
          <p:cNvPr id="13113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114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114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114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114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4D3FC271-F9F0-49F4-A1E5-0AD04357B0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  <p:sldLayoutId id="214748429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0" y="533400"/>
            <a:ext cx="9144000" cy="990600"/>
          </a:xfrm>
        </p:spPr>
        <p:txBody>
          <a:bodyPr/>
          <a:lstStyle/>
          <a:p>
            <a:r>
              <a:rPr lang="ru-RU" sz="2000" b="1" dirty="0">
                <a:effectLst/>
              </a:rPr>
              <a:t>Государственное бюджетное профессиональное образовательное 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b="1" dirty="0">
                <a:effectLst/>
              </a:rPr>
              <a:t>учреждение Московской области 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b="1" dirty="0">
                <a:effectLst/>
              </a:rPr>
              <a:t> «Люберецкий техникум имени Героя Советского Союза, лётчика-космонавта Ю.А. Гагарина»</a:t>
            </a:r>
            <a:endParaRPr lang="ru-RU" sz="2000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21771" y="1676400"/>
            <a:ext cx="9144000" cy="5029200"/>
          </a:xfrm>
        </p:spPr>
        <p:txBody>
          <a:bodyPr/>
          <a:lstStyle/>
          <a:p>
            <a:pPr>
              <a:defRPr/>
            </a:pPr>
            <a:r>
              <a:rPr lang="ru-RU" sz="4800" b="1" dirty="0" smtClean="0">
                <a:solidFill>
                  <a:srgbClr val="660033"/>
                </a:solidFill>
              </a:rPr>
              <a:t>АНАЛИТИЧЕСКИЙ ОТЧЕТ</a:t>
            </a:r>
          </a:p>
          <a:p>
            <a:pPr>
              <a:defRPr/>
            </a:pPr>
            <a:endParaRPr lang="ru-RU" dirty="0" smtClean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преподавателя общеобразовательных и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естественнонаучных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дисциплин  по предмету география</a:t>
            </a:r>
          </a:p>
          <a:p>
            <a:pPr>
              <a:defRPr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5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Тарасова Ирина Станиславовна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1139825"/>
          </a:xfrm>
        </p:spPr>
        <p:txBody>
          <a:bodyPr/>
          <a:lstStyle/>
          <a:p>
            <a:r>
              <a:rPr lang="ru-RU" dirty="0" smtClean="0"/>
              <a:t>Современные технологии на уроках географии</a:t>
            </a:r>
            <a:endParaRPr lang="ru-RU" dirty="0"/>
          </a:p>
        </p:txBody>
      </p:sp>
      <p:pic>
        <p:nvPicPr>
          <p:cNvPr id="1026" name="Picture 2" descr="C:\Users\ADMIN\Desktop\работа фото\20170216_092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90171"/>
            <a:ext cx="4267200" cy="568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1380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\Desktop\работа фото\20170127_104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686800" cy="6515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2713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работа фото\20170202_082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23200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Ответы студентов с использованием мультимедиа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4076674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543" y="76200"/>
            <a:ext cx="8229600" cy="1139825"/>
          </a:xfrm>
        </p:spPr>
        <p:txBody>
          <a:bodyPr/>
          <a:lstStyle/>
          <a:p>
            <a:r>
              <a:rPr lang="ru-RU" sz="3200" dirty="0" smtClean="0"/>
              <a:t>Ответы студентов с использованием мультимедиа</a:t>
            </a:r>
            <a:endParaRPr lang="ru-RU" sz="3200" dirty="0"/>
          </a:p>
        </p:txBody>
      </p:sp>
      <p:pic>
        <p:nvPicPr>
          <p:cNvPr id="4098" name="Picture 2" descr="C:\Users\ADMIN\Desktop\работа фото\20151209_124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239000" cy="5429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6231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работа фото\20151209_125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1" y="298450"/>
            <a:ext cx="4488543" cy="3366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работа фото\20151209_130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0307"/>
            <a:ext cx="4290787" cy="3218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работа фото\20151209_1258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28" y="3498396"/>
            <a:ext cx="4479471" cy="3359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работа фото\20151209_131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664857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0036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27000" y="29029"/>
            <a:ext cx="9525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Проведение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тематических уроков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 descr="C:\Users\ADMIN\Desktop\работа фото\DSCN25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33550"/>
            <a:ext cx="6832600" cy="5124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работа фото\20170213_123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31200" cy="624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19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работа фото\DSCN2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763000" cy="657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963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/>
              <a:t>Формы использования информационно-коммуникативных технологий на уроках естественнонаучного цикла</a:t>
            </a:r>
            <a:r>
              <a:rPr lang="ru-RU" sz="2400" b="1" dirty="0" smtClean="0"/>
              <a:t>:</a:t>
            </a:r>
            <a:endParaRPr lang="ru-RU" sz="2400" b="1" dirty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4094163"/>
          </a:xfrm>
        </p:spPr>
        <p:txBody>
          <a:bodyPr/>
          <a:lstStyle/>
          <a:p>
            <a:pPr marL="514350" indent="-338138">
              <a:buFont typeface="Wingdings" pitchFamily="2" charset="2"/>
              <a:buAutoNum type="arabicPeriod"/>
            </a:pPr>
            <a:r>
              <a:rPr lang="ru-RU" sz="2400" b="1" dirty="0" smtClean="0">
                <a:solidFill>
                  <a:srgbClr val="660033"/>
                </a:solidFill>
                <a:effectLst/>
              </a:rPr>
              <a:t>Использование готовых электронных продуктов.</a:t>
            </a:r>
          </a:p>
          <a:p>
            <a:pPr marL="514350" indent="-338138">
              <a:buFont typeface="Wingdings" pitchFamily="2" charset="2"/>
              <a:buAutoNum type="arabicPeriod"/>
            </a:pPr>
            <a:r>
              <a:rPr lang="ru-RU" sz="2400" b="1" dirty="0" smtClean="0">
                <a:solidFill>
                  <a:srgbClr val="660033"/>
                </a:solidFill>
                <a:effectLst/>
              </a:rPr>
              <a:t>Использование мультимедийных презентаций.</a:t>
            </a:r>
          </a:p>
          <a:p>
            <a:pPr marL="514350" indent="-338138">
              <a:buFont typeface="Wingdings" pitchFamily="2" charset="2"/>
              <a:buAutoNum type="arabicPeriod"/>
            </a:pPr>
            <a:r>
              <a:rPr lang="ru-RU" sz="2400" b="1" dirty="0" smtClean="0">
                <a:solidFill>
                  <a:srgbClr val="660033"/>
                </a:solidFill>
                <a:effectLst/>
              </a:rPr>
              <a:t>Использование интернет</a:t>
            </a:r>
            <a:r>
              <a:rPr lang="ru-RU" sz="1800" b="1" dirty="0" smtClean="0">
                <a:solidFill>
                  <a:srgbClr val="660033"/>
                </a:solidFill>
                <a:effectLst/>
              </a:rPr>
              <a:t> </a:t>
            </a:r>
            <a:r>
              <a:rPr lang="ru-RU" sz="2400" b="1" dirty="0" smtClean="0">
                <a:solidFill>
                  <a:srgbClr val="660033"/>
                </a:solidFill>
                <a:effectLst/>
              </a:rPr>
              <a:t>ресурсов.</a:t>
            </a:r>
          </a:p>
          <a:p>
            <a:pPr marL="514350" indent="-338138">
              <a:buFont typeface="Wingdings" pitchFamily="2" charset="2"/>
              <a:buNone/>
            </a:pPr>
            <a:endParaRPr lang="ru-RU" sz="2400" b="1" dirty="0" smtClean="0">
              <a:solidFill>
                <a:srgbClr val="660033"/>
              </a:solidFill>
              <a:effectLst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0" y="4800600"/>
            <a:ext cx="9144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AutoNum type="arabicPeriod"/>
              <a:defRPr/>
            </a:pPr>
            <a:endParaRPr lang="ru-RU" sz="2400" kern="0" dirty="0">
              <a:solidFill>
                <a:srgbClr val="6600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2286000" y="5930900"/>
            <a:ext cx="548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 algn="ctr" eaLnBrk="0" hangingPunct="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ru-RU" sz="2400" b="1" kern="0" dirty="0">
                <a:solidFill>
                  <a:srgbClr val="660033"/>
                </a:solidFill>
                <a:latin typeface="+mn-lt"/>
              </a:rPr>
              <a:t>Дидактические возможности ИКТ</a:t>
            </a:r>
          </a:p>
          <a:p>
            <a:pPr marL="514350" indent="-514350" eaLnBrk="0" hangingPunct="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ru-RU" sz="2400" b="1" kern="0" dirty="0">
                <a:solidFill>
                  <a:srgbClr val="660033"/>
                </a:solidFill>
                <a:latin typeface="+mn-lt"/>
              </a:rPr>
              <a:t>     Наглядность- информация.</a:t>
            </a:r>
          </a:p>
          <a:p>
            <a:pPr marL="514350" indent="-514350" eaLnBrk="0" hangingPunct="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ru-RU" sz="2400" kern="0" dirty="0">
              <a:solidFill>
                <a:srgbClr val="6600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pic>
        <p:nvPicPr>
          <p:cNvPr id="22534" name="Picture 6" descr="C:\Users\мк\Desktop\vizio-tablet-pc-new-620-wid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09800" y="3357563"/>
            <a:ext cx="41163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5" descr="C:\Users\мк\Desktop\main_1.sm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75338" y="3357563"/>
            <a:ext cx="3241675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4" descr="C:\Users\мк\Desktop\motorola_dext_29363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76200" y="2962275"/>
            <a:ext cx="2759075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12788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Методическая работа 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   </a:t>
            </a:r>
            <a:r>
              <a:rPr lang="ru-RU" sz="2000" b="1" dirty="0" smtClean="0">
                <a:solidFill>
                  <a:srgbClr val="660033"/>
                </a:solidFill>
                <a:effectLst/>
              </a:rPr>
              <a:t>Разработка программно-методического обеспечения читаемых дисциплин: </a:t>
            </a:r>
          </a:p>
          <a:p>
            <a:pPr marL="446088" indent="-269875">
              <a:buFont typeface="Arial" pitchFamily="34" charset="0"/>
              <a:buChar char="─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 рабочие программы в соответствии с ФГОС СПО;</a:t>
            </a:r>
          </a:p>
          <a:p>
            <a:pPr marL="446088" indent="-269875">
              <a:buFont typeface="Arial" pitchFamily="34" charset="0"/>
              <a:buChar char="─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курсы лекций;</a:t>
            </a:r>
          </a:p>
          <a:p>
            <a:pPr marL="446088" indent="-269875">
              <a:buFont typeface="Arial" pitchFamily="34" charset="0"/>
              <a:buChar char="─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методические пособия для проведения практических ;</a:t>
            </a:r>
          </a:p>
          <a:p>
            <a:pPr marL="446088" indent="-269875">
              <a:buFont typeface="Arial" pitchFamily="34" charset="0"/>
              <a:buChar char="─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тесты по всем дисциплинам для промежуточного контроля и остаточных знаний;</a:t>
            </a:r>
          </a:p>
          <a:p>
            <a:pPr marL="446088" indent="-269875">
              <a:buFont typeface="Arial" pitchFamily="34" charset="0"/>
              <a:buChar char="─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методические разработки для проведения открытых уроков и внеклассных мероприятий;</a:t>
            </a:r>
          </a:p>
          <a:p>
            <a:pPr marL="446088" indent="-269875">
              <a:buFont typeface="Arial" pitchFamily="34" charset="0"/>
              <a:buChar char="─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раздаточный материал и электронные продукты;</a:t>
            </a:r>
          </a:p>
          <a:p>
            <a:pPr marL="446088" indent="-269875">
              <a:buFont typeface="Arial" pitchFamily="34" charset="0"/>
              <a:buChar char="─"/>
              <a:defRPr/>
            </a:pPr>
            <a:r>
              <a:rPr lang="ru-RU" sz="2000" b="1" dirty="0">
                <a:solidFill>
                  <a:srgbClr val="660033"/>
                </a:solidFill>
                <a:effectLst/>
              </a:rPr>
              <a:t>м</a:t>
            </a:r>
            <a:r>
              <a:rPr lang="ru-RU" sz="2000" b="1" dirty="0" smtClean="0">
                <a:solidFill>
                  <a:srgbClr val="660033"/>
                </a:solidFill>
                <a:effectLst/>
              </a:rPr>
              <a:t>етодические разработки для активизации творческой деятельности учащихся;</a:t>
            </a:r>
          </a:p>
          <a:p>
            <a:pPr marL="446088" indent="-269875">
              <a:buFont typeface="Arial" pitchFamily="34" charset="0"/>
              <a:buChar char="─"/>
              <a:defRPr/>
            </a:pPr>
            <a:r>
              <a:rPr lang="ru-RU" sz="2000" b="1" dirty="0">
                <a:solidFill>
                  <a:srgbClr val="660033"/>
                </a:solidFill>
                <a:effectLst/>
              </a:rPr>
              <a:t>м</a:t>
            </a:r>
            <a:r>
              <a:rPr lang="ru-RU" sz="2000" b="1" dirty="0" smtClean="0">
                <a:solidFill>
                  <a:srgbClr val="660033"/>
                </a:solidFill>
                <a:effectLst/>
              </a:rPr>
              <a:t>етодические задания для выполнения работ на контурной карте</a:t>
            </a:r>
            <a:endParaRPr lang="ru-RU" sz="2000" b="1" dirty="0">
              <a:solidFill>
                <a:srgbClr val="66003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7257" y="1288327"/>
            <a:ext cx="5334000" cy="51816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Образование: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660033"/>
                </a:solidFill>
                <a:effectLst/>
              </a:rPr>
              <a:t>Высшее(Московский областной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660033"/>
                </a:solidFill>
                <a:effectLst/>
              </a:rPr>
              <a:t>Педагогический институт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rgbClr val="660033"/>
                </a:solidFill>
                <a:effectLst/>
              </a:rPr>
              <a:t> </a:t>
            </a:r>
            <a:r>
              <a:rPr lang="en-US" sz="2000" b="1" i="1" dirty="0" smtClean="0">
                <a:solidFill>
                  <a:srgbClr val="660033"/>
                </a:solidFill>
                <a:effectLst/>
              </a:rPr>
              <a:t> </a:t>
            </a:r>
            <a:r>
              <a:rPr lang="ru-RU" sz="2000" b="1" i="1" dirty="0" smtClean="0">
                <a:solidFill>
                  <a:srgbClr val="660033"/>
                </a:solidFill>
                <a:effectLst/>
              </a:rPr>
              <a:t>им.Крупской по специальности </a:t>
            </a:r>
            <a:r>
              <a:rPr lang="en-US" sz="2000" b="1" i="1" dirty="0" smtClean="0">
                <a:solidFill>
                  <a:srgbClr val="660033"/>
                </a:solidFill>
                <a:effectLst/>
              </a:rPr>
              <a:t>(</a:t>
            </a:r>
            <a:r>
              <a:rPr lang="ru-RU" sz="2000" b="1" i="1" dirty="0" smtClean="0">
                <a:solidFill>
                  <a:srgbClr val="660033"/>
                </a:solidFill>
                <a:effectLst/>
              </a:rPr>
              <a:t>учитель  географии</a:t>
            </a:r>
            <a:r>
              <a:rPr lang="ru-RU" sz="24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Должность: </a:t>
            </a:r>
            <a:r>
              <a:rPr lang="ru-RU" sz="2000" b="1" i="1" dirty="0" smtClean="0">
                <a:solidFill>
                  <a:srgbClr val="660033"/>
                </a:solidFill>
                <a:effectLst/>
                <a:cs typeface="Arial" pitchFamily="34" charset="0"/>
              </a:rPr>
              <a:t>преподаватель</a:t>
            </a:r>
            <a:endParaRPr lang="ru-RU" sz="2000" b="1" i="1" dirty="0" smtClean="0">
              <a:solidFill>
                <a:srgbClr val="660033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трудовой стаж: </a:t>
            </a:r>
            <a:r>
              <a:rPr lang="ru-RU" sz="2000" b="1" i="1" dirty="0" smtClean="0">
                <a:solidFill>
                  <a:srgbClr val="660033"/>
                </a:solidFill>
                <a:effectLst/>
                <a:cs typeface="Arial" pitchFamily="34" charset="0"/>
              </a:rPr>
              <a:t>32 года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Стаж педагогической работы:</a:t>
            </a:r>
            <a:r>
              <a:rPr lang="ru-RU" sz="2000" b="1" i="1" dirty="0" smtClean="0">
                <a:solidFill>
                  <a:srgbClr val="660033"/>
                </a:solidFill>
                <a:effectLst/>
                <a:cs typeface="Arial" pitchFamily="34" charset="0"/>
              </a:rPr>
              <a:t>26 лет</a:t>
            </a:r>
            <a:r>
              <a:rPr lang="ru-RU" sz="2000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                  </a:t>
            </a:r>
            <a:endParaRPr lang="ru-RU" sz="2000" b="1" i="1" dirty="0" smtClean="0">
              <a:solidFill>
                <a:srgbClr val="660033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данном образовательном </a:t>
            </a:r>
            <a:r>
              <a:rPr lang="ru-RU" sz="2400" dirty="0" err="1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учереждении</a:t>
            </a:r>
            <a:r>
              <a:rPr lang="ru-RU" sz="240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14 </a:t>
            </a:r>
            <a:r>
              <a:rPr lang="ru-RU" sz="2000" b="1" i="1" smtClean="0">
                <a:solidFill>
                  <a:srgbClr val="660033"/>
                </a:solidFill>
                <a:effectLst/>
                <a:cs typeface="Arial" pitchFamily="34" charset="0"/>
              </a:rPr>
              <a:t>лет.</a:t>
            </a:r>
            <a:endParaRPr lang="ru-RU" sz="2000" b="1" i="1" dirty="0" smtClean="0">
              <a:solidFill>
                <a:srgbClr val="660033"/>
              </a:solidFill>
              <a:effectLst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000" b="1" dirty="0" smtClean="0">
              <a:solidFill>
                <a:srgbClr val="660033"/>
              </a:solidFill>
              <a:effectLst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ru-RU" sz="2000" b="1" dirty="0" smtClean="0">
              <a:solidFill>
                <a:srgbClr val="660033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533400"/>
            <a:ext cx="50292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spc="50" dirty="0">
                <a:ln w="11430"/>
                <a:solidFill>
                  <a:srgbClr val="66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Общие сведения</a:t>
            </a:r>
          </a:p>
        </p:txBody>
      </p:sp>
      <p:pic>
        <p:nvPicPr>
          <p:cNvPr id="1026" name="Picture 2" descr="C:\Users\ADMIN\Desktop\работа фото\20170216_0919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28" t="16719" b="16825"/>
          <a:stretch/>
        </p:blipFill>
        <p:spPr bwMode="auto">
          <a:xfrm>
            <a:off x="5334000" y="1295584"/>
            <a:ext cx="3810000" cy="4557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dirty="0" smtClean="0"/>
              <a:t>Участие в конкурсах</a:t>
            </a:r>
          </a:p>
        </p:txBody>
      </p:sp>
      <p:pic>
        <p:nvPicPr>
          <p:cNvPr id="10242" name="Picture 2" descr="C:\Users\ADMIN\Desktop\работа фото\20151209_123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87400"/>
            <a:ext cx="4552950" cy="607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8918" y="0"/>
            <a:ext cx="91529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8918" y="0"/>
            <a:ext cx="91529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85860"/>
            <a:ext cx="8229600" cy="1139825"/>
          </a:xfrm>
        </p:spPr>
        <p:txBody>
          <a:bodyPr/>
          <a:lstStyle/>
          <a:p>
            <a:r>
              <a:rPr lang="ru-RU" dirty="0" smtClean="0"/>
              <a:t>Конкурс творческих работ </a:t>
            </a:r>
            <a:br>
              <a:rPr lang="ru-RU" dirty="0" smtClean="0"/>
            </a:br>
            <a:r>
              <a:rPr lang="ru-RU" dirty="0" smtClean="0"/>
              <a:t>на тему: Глобальные Экологические проблемы.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57488" y="3214686"/>
            <a:ext cx="332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Среди студентов 1-ого курса.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14744" y="621508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2016-2017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2253" y="3786190"/>
            <a:ext cx="4241450" cy="235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0" descr="http://www.ddt-chkalov.ru/system/files/687474703a2f2f647336332e696e6b6175742e72752f696d616765732f32313939392f313030302f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332037"/>
            <a:ext cx="3742971" cy="45259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50947" y="4500570"/>
            <a:ext cx="389305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Выполнил: студент 13й группы </a:t>
            </a:r>
            <a:br>
              <a:rPr lang="ru-RU" dirty="0" smtClean="0"/>
            </a:br>
            <a:r>
              <a:rPr lang="ru-RU" dirty="0" smtClean="0"/>
              <a:t>1 курса, Архипов М.С</a:t>
            </a:r>
            <a:br>
              <a:rPr lang="ru-RU" dirty="0" smtClean="0"/>
            </a:br>
            <a:r>
              <a:rPr lang="ru-RU" dirty="0" smtClean="0"/>
              <a:t>Люберецкого Техникума им. Героя</a:t>
            </a:r>
            <a:br>
              <a:rPr lang="ru-RU" dirty="0" smtClean="0"/>
            </a:br>
            <a:r>
              <a:rPr lang="ru-RU" dirty="0" smtClean="0"/>
              <a:t>Советского Союза, летчика </a:t>
            </a:r>
            <a:r>
              <a:rPr lang="ru-RU" dirty="0" err="1" smtClean="0"/>
              <a:t>космо</a:t>
            </a:r>
            <a:r>
              <a:rPr lang="ru-RU" dirty="0" smtClean="0"/>
              <a:t>-</a:t>
            </a:r>
            <a:br>
              <a:rPr lang="ru-RU" dirty="0" smtClean="0"/>
            </a:br>
            <a:r>
              <a:rPr lang="ru-RU" dirty="0" err="1" smtClean="0"/>
              <a:t>навта</a:t>
            </a:r>
            <a:r>
              <a:rPr lang="ru-RU" dirty="0" smtClean="0"/>
              <a:t> Ю.А Гагарина.</a:t>
            </a:r>
            <a:br>
              <a:rPr lang="ru-RU" dirty="0" smtClean="0"/>
            </a:br>
            <a:r>
              <a:rPr lang="ru-RU" dirty="0" smtClean="0"/>
              <a:t>10.12.17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24861" y="13644634"/>
            <a:ext cx="9635180" cy="535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8918" y="0"/>
            <a:ext cx="91529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8918" y="0"/>
            <a:ext cx="91529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ADMIN\Desktop\работа фото\20161004_103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029"/>
            <a:ext cx="8839200" cy="662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1608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ADMIN\Desktop\работа фото\IMG_0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801100" cy="586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624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аттестация\7Ti-Adccjk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894" y="0"/>
            <a:ext cx="56618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ru-RU" sz="3200" dirty="0" smtClean="0"/>
              <a:t>Повышение уровня профессиональной компетентности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22487493"/>
              </p:ext>
            </p:extLst>
          </p:nvPr>
        </p:nvGraphicFramePr>
        <p:xfrm>
          <a:off x="0" y="1330323"/>
          <a:ext cx="9144000" cy="5512105"/>
        </p:xfrm>
        <a:graphic>
          <a:graphicData uri="http://schemas.openxmlformats.org/drawingml/2006/table">
            <a:tbl>
              <a:tblPr/>
              <a:tblGrid>
                <a:gridCol w="1676400"/>
                <a:gridCol w="5472113"/>
                <a:gridCol w="1995487"/>
              </a:tblGrid>
              <a:tr h="62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Год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прохождения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E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Название курсов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E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Место прохождения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E0D"/>
                    </a:solidFill>
                  </a:tcPr>
                </a:tc>
              </a:tr>
              <a:tr h="623399">
                <a:tc>
                  <a:txBody>
                    <a:bodyPr/>
                    <a:lstStyle/>
                    <a:p>
                      <a:pPr marL="407988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7988" algn="l"/>
                          <a:tab pos="449263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  2013 – 2013 уч. г. 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407988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7988" algn="l"/>
                          <a:tab pos="449263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01 февраля – 01 марта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Информационные технологии в преподавании географии (36 часов)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Московский Государственный областной университет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577606">
                <a:tc>
                  <a:txBody>
                    <a:bodyPr/>
                    <a:lstStyle/>
                    <a:p>
                      <a:pPr marL="407988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7988" algn="l"/>
                          <a:tab pos="449263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 – 2015 уч. г.</a:t>
                      </a:r>
                    </a:p>
                    <a:p>
                      <a:pPr marL="407988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7988" algn="l"/>
                          <a:tab pos="449263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30 января-13 марта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Подготовка экспертов ЕГЭ – членов предметных комиссия по проверке выполнения заданий с развернутым ответом экзаменационных работ  ЕГЭ 2015 года (36 часов)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4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Академия социального управления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EA"/>
                    </a:solidFill>
                  </a:tcPr>
                </a:tc>
              </a:tr>
              <a:tr h="625739">
                <a:tc>
                  <a:txBody>
                    <a:bodyPr/>
                    <a:lstStyle/>
                    <a:p>
                      <a:pPr marL="407988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7988" algn="l"/>
                          <a:tab pos="449263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 – 2016 уч. г.</a:t>
                      </a:r>
                    </a:p>
                    <a:p>
                      <a:pPr marL="407988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7988" algn="l"/>
                          <a:tab pos="449263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05 сентября – 12 октября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Современные технологии обучения в условиях реализации ФГОС среднего профессионального образования  (72 часа)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Академия социального управления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780503">
                <a:tc>
                  <a:txBody>
                    <a:bodyPr/>
                    <a:lstStyle/>
                    <a:p>
                      <a:pPr marL="407988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7988" algn="l"/>
                          <a:tab pos="449263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2012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уч.г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407988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7988" algn="l"/>
                          <a:tab pos="449263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03 февраля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4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 Обучение экспертов предметных комиссий ЕГЭ (16 часов)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4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ГОУ ДПО «Педагогическая академия»</a:t>
                      </a:r>
                    </a:p>
                  </a:txBody>
                  <a:tcPr marL="67333" marR="6733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4DE"/>
                    </a:solidFill>
                  </a:tcPr>
                </a:tc>
              </a:tr>
              <a:tr h="577606">
                <a:tc>
                  <a:txBody>
                    <a:bodyPr/>
                    <a:lstStyle/>
                    <a:p>
                      <a:pPr marL="407988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7988" algn="l"/>
                          <a:tab pos="449263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2014– 2014 уч. г.</a:t>
                      </a:r>
                    </a:p>
                    <a:p>
                      <a:pPr marL="407988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7988" algn="l"/>
                          <a:tab pos="449263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Февраль - март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Подготовка экспертов предметной комиссии по географии, биологии, химии при проведении ЕГЭ на территории Московской области (96 часов) 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ГОУ ДПО «Педагогическая академия»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577606">
                <a:tc>
                  <a:txBody>
                    <a:bodyPr/>
                    <a:lstStyle/>
                    <a:p>
                      <a:pPr marL="269875" marR="0" lvl="0" indent="-904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69875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2015- 2015 уч. г.</a:t>
                      </a:r>
                    </a:p>
                    <a:p>
                      <a:pPr marL="269875" marR="0" lvl="0" indent="-904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69875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18 ноября-25 декабря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4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Arial" charset="0"/>
                        </a:rPr>
                        <a:t>«Дистанционный  электронный учебный курс по работе с системой электронного обучения» (72 часа)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4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«Академия-Медиа»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4DE"/>
                    </a:solidFill>
                  </a:tcPr>
                </a:tc>
              </a:tr>
              <a:tr h="411811">
                <a:tc>
                  <a:txBody>
                    <a:bodyPr/>
                    <a:lstStyle/>
                    <a:p>
                      <a:pPr marL="269875" marR="0" lvl="0" indent="-904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69875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2016-2016</a:t>
                      </a:r>
                    </a:p>
                    <a:p>
                      <a:pPr marL="269875" marR="0" lvl="0" indent="-904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69875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04 апреля-19 мая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«Основы модернизации профессиональной подготовки специалистов в системе СПО» (72 часа)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660033"/>
                          </a:solidFill>
                        </a:rPr>
                        <a:t>Академия</a:t>
                      </a:r>
                      <a:r>
                        <a:rPr lang="ru-RU" sz="1200" b="1" baseline="0" dirty="0" smtClean="0">
                          <a:solidFill>
                            <a:srgbClr val="660033"/>
                          </a:solidFill>
                        </a:rPr>
                        <a:t> социального управления</a:t>
                      </a:r>
                      <a:endParaRPr lang="ru-RU" sz="1200" b="1" dirty="0">
                        <a:solidFill>
                          <a:srgbClr val="660033"/>
                        </a:solidFill>
                      </a:endParaRP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577606">
                <a:tc>
                  <a:txBody>
                    <a:bodyPr/>
                    <a:lstStyle/>
                    <a:p>
                      <a:pPr marL="269875" marR="0" lvl="0" indent="-904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69875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2017-2017</a:t>
                      </a:r>
                    </a:p>
                    <a:p>
                      <a:pPr marL="269875" marR="0" lvl="0" indent="-904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69875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марта-18 мая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4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«Методическое сопровождение внедрения электронного учебно-методического комплекса в профессиональной организации» (72 часа)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4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Академия социального управления</a:t>
                      </a:r>
                    </a:p>
                  </a:txBody>
                  <a:tcPr marL="67333" marR="67333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4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Мониторинг качества обучения</a:t>
            </a:r>
            <a:br>
              <a:rPr lang="ru-RU" dirty="0" smtClean="0"/>
            </a:br>
            <a:r>
              <a:rPr lang="ru-RU" sz="2400" b="1" kern="1200" dirty="0" smtClean="0">
                <a:solidFill>
                  <a:srgbClr val="660033"/>
                </a:solidFill>
                <a:effectLst/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400" b="1" kern="1200" dirty="0">
                <a:solidFill>
                  <a:srgbClr val="660033"/>
                </a:solidFill>
                <a:effectLst/>
                <a:latin typeface="Times New Roman" pitchFamily="18" charset="0"/>
                <a:cs typeface="Times New Roman" pitchFamily="18" charset="0"/>
              </a:rPr>
              <a:t>успеваемости по дисциплинам</a:t>
            </a:r>
            <a:endParaRPr lang="ru-RU" dirty="0">
              <a:solidFill>
                <a:srgbClr val="660033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383609909"/>
              </p:ext>
            </p:extLst>
          </p:nvPr>
        </p:nvGraphicFramePr>
        <p:xfrm>
          <a:off x="1676400" y="1752600"/>
          <a:ext cx="6781800" cy="4309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524000" y="1676400"/>
            <a:ext cx="152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eaLnBrk="0" hangingPunct="0"/>
            <a:r>
              <a:rPr lang="ru-RU" sz="1400" b="1">
                <a:cs typeface="Times New Roman" pitchFamily="18" charset="0"/>
              </a:rPr>
              <a:t>%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Классное руководство</a:t>
            </a:r>
            <a:endParaRPr lang="ru-RU" dirty="0"/>
          </a:p>
        </p:txBody>
      </p:sp>
      <p:pic>
        <p:nvPicPr>
          <p:cNvPr id="13314" name="Picture 2" descr="C:\Users\ADMIN\Desktop\работа фото\20170127_104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работа фото\IMG_8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219200"/>
            <a:ext cx="43434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DMIN\Desktop\работа фото\IMG_00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962400"/>
            <a:ext cx="43434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ADMIN\Desktop\работа фото\IMG_0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802743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DMIN\Desktop\работа фото\20161004_125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304800"/>
            <a:ext cx="4229100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DMIN\Desktop\работа фото\20161227_115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1429"/>
            <a:ext cx="3181350" cy="424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DMIN\Desktop\работа фото\DSCN25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21529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\Desktop\работа фото\20160928_094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521529"/>
            <a:ext cx="4448628" cy="3336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работа фото\20160928_094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8" y="190500"/>
            <a:ext cx="375920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esktop\работа фото\20160902_103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28600"/>
            <a:ext cx="417195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DMIN\Desktop\работа фото\20160928_0858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3034392"/>
            <a:ext cx="4844143" cy="3633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16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Users\ADMIN\Desktop\работа фото\DSCN2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98" y="3744959"/>
            <a:ext cx="3922776" cy="2942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3957" y="64478"/>
            <a:ext cx="8216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Участие в субботниках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362" name="Picture 2" descr="C:\Users\ADMIN\Desktop\работа фото\20160909_090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3" y="1013208"/>
            <a:ext cx="375920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работа фото\20170324_0934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86" y="984179"/>
            <a:ext cx="4453267" cy="3339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DMIN\Desktop\работа фото\DSCN26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" y="3832608"/>
            <a:ext cx="3830656" cy="2872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2658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1000" y="-25400"/>
            <a:ext cx="789730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Участие в районных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мероприятиях</a:t>
            </a:r>
          </a:p>
          <a:p>
            <a:pPr algn="ctr"/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434" name="Picture 2" descr="C:\Users\ADMIN\Desktop\djUg3Ao67K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38961"/>
            <a:ext cx="6982909" cy="5237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896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ADMIN\Desktop\7O1kvQ6MRO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5357"/>
            <a:ext cx="5588000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ADMIN\Desktop\f-rtrw9Nf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28900"/>
            <a:ext cx="5638800" cy="422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015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90600"/>
            <a:ext cx="8915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990000"/>
                </a:solidFill>
              </a:rPr>
              <a:t>Участвую в политической жизни страны. </a:t>
            </a:r>
          </a:p>
          <a:p>
            <a:pPr algn="ctr"/>
            <a:r>
              <a:rPr lang="ru-RU" sz="5400" b="1" dirty="0" smtClean="0">
                <a:solidFill>
                  <a:srgbClr val="990000"/>
                </a:solidFill>
              </a:rPr>
              <a:t>Являюсь членом партии «Единая Россия»</a:t>
            </a:r>
            <a:endParaRPr lang="ru-RU" sz="5400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430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4572000" cy="83820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dirty="0" smtClean="0"/>
              <a:t>Награды</a:t>
            </a:r>
          </a:p>
        </p:txBody>
      </p:sp>
      <p:pic>
        <p:nvPicPr>
          <p:cNvPr id="20482" name="Picture 2" descr="C:\Users\ADMIN\Desktop\F0UVH6Yid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5943600" cy="2759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DMIN\Desktop\EtfwwBcGG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" y="3733799"/>
            <a:ext cx="5964142" cy="2769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ADMIN\Desktop\3mXlPa8-rD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770" y="609600"/>
            <a:ext cx="3232227" cy="2253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ADMIN\Desktop\DWM8uVR81f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913" y="2705324"/>
            <a:ext cx="3045504" cy="2140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ADMIN\Desktop\kBi288rArS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18" y="4706376"/>
            <a:ext cx="3105113" cy="2151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7200"/>
            <a:ext cx="912948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ЗАДАЧА:</a:t>
            </a:r>
          </a:p>
          <a:p>
            <a:pPr>
              <a:lnSpc>
                <a:spcPct val="150000"/>
              </a:lnSpc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«УДОВЛЕТВОРЕНИЕ 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ПОТРЕБНОСТЕЙ  ГРАЖДАН  В ПОЛУЧЕНИИ  КАЧЕСТВЕННОГО СРЕДНЕГО ПРОФЕССИОНАЛЬНОГО  ОБРАЗОВАНИЯ  </a:t>
            </a:r>
          </a:p>
          <a:p>
            <a:pPr>
              <a:lnSpc>
                <a:spcPct val="150000"/>
              </a:lnSpc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ФОРМИРОВАНИЕ  РАЗВИТОЙ  КОМПЕТЕНТНОСТНОЙ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ЛИЧНОСТИ»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5963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oE1x-4Tg2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399"/>
            <a:ext cx="7224453" cy="340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DMIN\Desktop\wTS9lIlK2A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479867"/>
            <a:ext cx="4881563" cy="3452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ADMIN\Desktop\JOKbpRge0_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83" y="3504926"/>
            <a:ext cx="4873229" cy="3382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076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928914" y="25908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/>
              <a:t>Задачи деятельности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457200" y="3657600"/>
            <a:ext cx="8229600" cy="1752600"/>
          </a:xfrm>
        </p:spPr>
        <p:txBody>
          <a:bodyPr/>
          <a:lstStyle/>
          <a:p>
            <a:pPr marL="358775" indent="-358775" algn="just">
              <a:lnSpc>
                <a:spcPct val="115000"/>
              </a:lnSpc>
              <a:buFont typeface="Arial" charset="0"/>
              <a:buChar char="─"/>
              <a:defRPr/>
            </a:pPr>
            <a:r>
              <a:rPr lang="ru-RU" sz="1800" b="1" dirty="0" smtClean="0">
                <a:solidFill>
                  <a:srgbClr val="660033"/>
                </a:solidFill>
                <a:effectLst/>
                <a:cs typeface="Times New Roman" pitchFamily="18" charset="0"/>
              </a:rPr>
              <a:t>Побуждать обучающихся к самостоятельному добыванию знаний в процессе формирования общих и профессиональных компетенций. </a:t>
            </a:r>
          </a:p>
          <a:p>
            <a:pPr marL="358775" indent="-358775" algn="just">
              <a:lnSpc>
                <a:spcPct val="115000"/>
              </a:lnSpc>
              <a:buFont typeface="Arial" charset="0"/>
              <a:buChar char="─"/>
              <a:defRPr/>
            </a:pPr>
            <a:r>
              <a:rPr lang="ru-RU" sz="1800" b="1" dirty="0" smtClean="0">
                <a:solidFill>
                  <a:srgbClr val="660033"/>
                </a:solidFill>
                <a:effectLst/>
                <a:cs typeface="Times New Roman" pitchFamily="18" charset="0"/>
              </a:rPr>
              <a:t>Продолжить внедрение новых образовательных стандартов на основе компетенций.</a:t>
            </a:r>
          </a:p>
          <a:p>
            <a:pPr marL="358775" indent="-358775">
              <a:defRPr/>
            </a:pPr>
            <a:endParaRPr lang="ru-RU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838200" y="3810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Цель деятельности на следующий межаттестационный период</a:t>
            </a:r>
            <a:endParaRPr lang="ru-RU" sz="28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457200" y="16764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 eaLnBrk="0" hangingPunct="0">
              <a:lnSpc>
                <a:spcPct val="115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660033"/>
                </a:solidFill>
                <a:cs typeface="Times New Roman" pitchFamily="18" charset="0"/>
              </a:rPr>
              <a:t>Усиление практико-ориентированной направленности в формировании компетентности будущих </a:t>
            </a:r>
            <a:r>
              <a:rPr lang="ru-RU" sz="2000" b="1" dirty="0" smtClean="0">
                <a:solidFill>
                  <a:srgbClr val="660033"/>
                </a:solidFill>
                <a:cs typeface="Times New Roman" pitchFamily="18" charset="0"/>
              </a:rPr>
              <a:t>специалистов.</a:t>
            </a:r>
            <a:endParaRPr lang="ru-RU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 rot="21001316">
            <a:off x="-51355" y="810588"/>
            <a:ext cx="911018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" pitchFamily="34" charset="0"/>
              </a:rPr>
              <a:t>СПАСИБО ЗА ВНИМАНИЕ. </a:t>
            </a:r>
            <a:endParaRPr lang="ru-RU" sz="6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47107" name="Picture 2" descr="K:\информация для сайта\мое кредо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43400" y="1318419"/>
            <a:ext cx="5029200" cy="547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C:\Users\ADMIN\Desktop\работа фото\IMG_31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87" r="11957"/>
          <a:stretch/>
        </p:blipFill>
        <p:spPr bwMode="auto">
          <a:xfrm>
            <a:off x="467283" y="2590800"/>
            <a:ext cx="4123086" cy="386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52400" y="1447800"/>
            <a:ext cx="9144000" cy="39624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Приведение в соответствии с ФГОС СПО учебно-методических комплексов по дисциплинам и модулям.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Усиление практической направленности дисциплин естественнонаучного цикла.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Развитие познавательных навыков обучающихся, умение самостоятельно конструировать свои знания, умение ориентироваться в информационном пространстве.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Участие обучающихся в городских, региональных мероприятиях.</a:t>
            </a:r>
          </a:p>
          <a:p>
            <a:pPr marL="342900" indent="-342900" algn="l"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 </a:t>
            </a:r>
          </a:p>
          <a:p>
            <a:pPr marL="342900" indent="-342900" algn="l">
              <a:buFont typeface="+mj-lt"/>
              <a:buAutoNum type="arabicPeriod"/>
              <a:defRPr/>
            </a:pPr>
            <a:endParaRPr lang="ru-RU" sz="2000" dirty="0" smtClean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 eaLnBrk="0" hangingPunct="0">
              <a:defRPr/>
            </a:pPr>
            <a:r>
              <a:rPr lang="ru-RU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Основные направления деятельности в межаттестационный период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0" y="685800"/>
            <a:ext cx="9144000" cy="5029200"/>
          </a:xfrm>
        </p:spPr>
        <p:txBody>
          <a:bodyPr/>
          <a:lstStyle/>
          <a:p>
            <a:pPr>
              <a:defRPr/>
            </a:pPr>
            <a:r>
              <a:rPr lang="ru-RU" sz="48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   ТЕМА</a:t>
            </a:r>
          </a:p>
          <a:p>
            <a:pPr>
              <a:defRPr/>
            </a:pPr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3600" b="1" dirty="0" smtClean="0">
                <a:solidFill>
                  <a:srgbClr val="660033"/>
                </a:solidFill>
                <a:effectLst/>
              </a:rPr>
              <a:t>«Применение современных технологий на уроках естественнонаучного и общеобразовательного цикла для максимального усвоения обучающимися общих и  профессиональных компетенций»</a:t>
            </a:r>
          </a:p>
          <a:p>
            <a:pPr>
              <a:defRPr/>
            </a:pPr>
            <a:endParaRPr lang="ru-RU" dirty="0" smtClean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3810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Актуальность темы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685800"/>
            <a:ext cx="8229600" cy="5029200"/>
          </a:xfrm>
        </p:spPr>
        <p:txBody>
          <a:bodyPr/>
          <a:lstStyle/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solidFill>
                  <a:srgbClr val="660033"/>
                </a:solidFill>
              </a:rPr>
              <a:t>Повышение мотивации обучающихся к обучению, определяющей качество полученного образования и перспективы реализации будущей профессии на рынке труда.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800" b="1" dirty="0" smtClean="0">
                <a:solidFill>
                  <a:srgbClr val="660033"/>
                </a:solidFill>
              </a:rPr>
              <a:t>Создание на уроках такой образовательной среды в которой проходит социализация и развитие личности обучающегося, воспитывается его активная  жизненная  позиция, расширение кругозора в области географических, экологических, естественнонаучных и международных знаний.</a:t>
            </a:r>
            <a:endParaRPr lang="ru-RU" sz="28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4384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/>
              <a:t>Основные задачи на межаттестационный период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810000"/>
            <a:ext cx="8382000" cy="2819400"/>
          </a:xfrm>
        </p:spPr>
        <p:txBody>
          <a:bodyPr/>
          <a:lstStyle/>
          <a:p>
            <a:pPr marL="363538" indent="-363538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Продолжить внедрение новых образовательных стандартов на основе общих и профессиональных компетенций.</a:t>
            </a:r>
          </a:p>
          <a:p>
            <a:pPr marL="363538" indent="-363538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Усилить практическую направленность дисциплин естественнонаучного и общеобразовательного цикла.</a:t>
            </a:r>
          </a:p>
          <a:p>
            <a:pPr marL="363538" indent="-363538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Сделать выводы об эффективности своей деятельности и наметить программу деятельности на следующий аттестационный период.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endParaRPr lang="ru-RU" sz="2400" dirty="0" smtClean="0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ru-RU" sz="2000" b="1" kern="0" dirty="0">
                <a:solidFill>
                  <a:srgbClr val="660033"/>
                </a:solidFill>
                <a:latin typeface="+mn-lt"/>
                <a:cs typeface="+mn-cs"/>
              </a:rPr>
              <a:t>Выявить эффективность использования современных технологий для максимального усвоения обучающимися профессиональных компетенций.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2286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Цель педагогической деятельности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855788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/>
              <a:t>Применяемые технологии на уроках естественнонаучного цикла</a:t>
            </a:r>
            <a:r>
              <a:rPr lang="ru-RU" sz="3200" b="1" dirty="0" smtClean="0"/>
              <a:t>: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295400"/>
            <a:ext cx="8458200" cy="1371600"/>
          </a:xfrm>
        </p:spPr>
        <p:txBody>
          <a:bodyPr/>
          <a:lstStyle/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Интерактивные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Практико-ориентированные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Информационно-коммуникативные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Личностно-ориентированные</a:t>
            </a:r>
          </a:p>
          <a:p>
            <a:pPr marL="514350" indent="-514350" algn="ctr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660033"/>
                </a:solidFill>
              </a:rPr>
              <a:t> </a:t>
            </a:r>
            <a:r>
              <a:rPr lang="ru-RU" sz="3600" b="1" dirty="0" smtClean="0">
                <a:solidFill>
                  <a:srgbClr val="B392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Формы </a:t>
            </a:r>
            <a:r>
              <a:rPr lang="ru-RU" sz="3600" b="1" dirty="0">
                <a:solidFill>
                  <a:srgbClr val="B392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проведения занятий:</a:t>
            </a:r>
            <a:endParaRPr lang="ru-RU" sz="2400" b="1" dirty="0" smtClean="0">
              <a:solidFill>
                <a:srgbClr val="660033"/>
              </a:solidFill>
            </a:endParaRP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Лекции</a:t>
            </a:r>
            <a:endParaRPr lang="ru-RU" sz="2000" b="1" dirty="0">
              <a:solidFill>
                <a:srgbClr val="660033"/>
              </a:solidFill>
            </a:endParaRP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Практические </a:t>
            </a:r>
            <a:r>
              <a:rPr lang="ru-RU" sz="2000" b="1" dirty="0">
                <a:solidFill>
                  <a:srgbClr val="660033"/>
                </a:solidFill>
              </a:rPr>
              <a:t>занятия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Метод проектов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Творческие задания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Зачетные </a:t>
            </a:r>
            <a:r>
              <a:rPr lang="ru-RU" sz="2000" b="1" dirty="0">
                <a:solidFill>
                  <a:srgbClr val="660033"/>
                </a:solidFill>
              </a:rPr>
              <a:t>занятия</a:t>
            </a:r>
          </a:p>
          <a:p>
            <a:pPr marL="514350" indent="-514350">
              <a:buFont typeface="Wingdings" pitchFamily="2" charset="2"/>
              <a:buAutoNum type="arabicPeriod"/>
              <a:defRPr/>
            </a:pPr>
            <a:r>
              <a:rPr lang="ru-RU" sz="2000" b="1" dirty="0" smtClean="0">
                <a:solidFill>
                  <a:srgbClr val="660033"/>
                </a:solidFill>
              </a:rPr>
              <a:t>Консультации</a:t>
            </a:r>
            <a:endParaRPr lang="ru-RU" sz="2000" b="1" dirty="0">
              <a:solidFill>
                <a:srgbClr val="660033"/>
              </a:solidFill>
            </a:endParaRPr>
          </a:p>
          <a:p>
            <a:pPr marL="514350" indent="-514350">
              <a:buFont typeface="Wingdings" pitchFamily="2" charset="2"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руги">
  <a:themeElements>
    <a:clrScheme name="Круги 9">
      <a:dk1>
        <a:srgbClr val="000000"/>
      </a:dk1>
      <a:lt1>
        <a:srgbClr val="D7D1B9"/>
      </a:lt1>
      <a:dk2>
        <a:srgbClr val="B39257"/>
      </a:dk2>
      <a:lt2>
        <a:srgbClr val="B1A887"/>
      </a:lt2>
      <a:accent1>
        <a:srgbClr val="FFCC66"/>
      </a:accent1>
      <a:accent2>
        <a:srgbClr val="E6E3AC"/>
      </a:accent2>
      <a:accent3>
        <a:srgbClr val="E8E5D9"/>
      </a:accent3>
      <a:accent4>
        <a:srgbClr val="000000"/>
      </a:accent4>
      <a:accent5>
        <a:srgbClr val="FFE2B8"/>
      </a:accent5>
      <a:accent6>
        <a:srgbClr val="D0CE9B"/>
      </a:accent6>
      <a:hlink>
        <a:srgbClr val="666633"/>
      </a:hlink>
      <a:folHlink>
        <a:srgbClr val="9C9800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Круги 9">
    <a:dk1>
      <a:srgbClr val="000000"/>
    </a:dk1>
    <a:lt1>
      <a:srgbClr val="D7D1B9"/>
    </a:lt1>
    <a:dk2>
      <a:srgbClr val="B39257"/>
    </a:dk2>
    <a:lt2>
      <a:srgbClr val="B1A887"/>
    </a:lt2>
    <a:accent1>
      <a:srgbClr val="FFCC66"/>
    </a:accent1>
    <a:accent2>
      <a:srgbClr val="E6E3AC"/>
    </a:accent2>
    <a:accent3>
      <a:srgbClr val="E8E5D9"/>
    </a:accent3>
    <a:accent4>
      <a:srgbClr val="000000"/>
    </a:accent4>
    <a:accent5>
      <a:srgbClr val="FFE2B8"/>
    </a:accent5>
    <a:accent6>
      <a:srgbClr val="D0CE9B"/>
    </a:accent6>
    <a:hlink>
      <a:srgbClr val="666633"/>
    </a:hlink>
    <a:folHlink>
      <a:srgbClr val="9C9800"/>
    </a:folHlink>
  </a:clrScheme>
  <a:fontScheme name="Круги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2732</TotalTime>
  <Words>720</Words>
  <Application>Microsoft Office PowerPoint</Application>
  <PresentationFormat>Экран (4:3)</PresentationFormat>
  <Paragraphs>137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Круги</vt:lpstr>
      <vt:lpstr>Государственное бюджетное профессиональное образовательное  учреждение Московской области   «Люберецкий техникум имени Героя Советского Союза, лётчика-космонавта Ю.А. Гагарина»</vt:lpstr>
      <vt:lpstr>Слайд 2</vt:lpstr>
      <vt:lpstr>Слайд 3</vt:lpstr>
      <vt:lpstr>Слайд 4</vt:lpstr>
      <vt:lpstr>Слайд 5</vt:lpstr>
      <vt:lpstr>Слайд 6</vt:lpstr>
      <vt:lpstr>Актуальность темы</vt:lpstr>
      <vt:lpstr>Основные задачи на межаттестационный период</vt:lpstr>
      <vt:lpstr>Применяемые технологии на уроках естественнонаучного цикла:</vt:lpstr>
      <vt:lpstr>Современные технологии на уроках географии</vt:lpstr>
      <vt:lpstr>Слайд 11</vt:lpstr>
      <vt:lpstr>Ответы студентов с использованием мультимедиа</vt:lpstr>
      <vt:lpstr>Ответы студентов с использованием мультимедиа</vt:lpstr>
      <vt:lpstr>Слайд 14</vt:lpstr>
      <vt:lpstr>Слайд 15</vt:lpstr>
      <vt:lpstr>Слайд 16</vt:lpstr>
      <vt:lpstr>Слайд 17</vt:lpstr>
      <vt:lpstr>Формы использования информационно-коммуникативных технологий на уроках естественнонаучного цикла:</vt:lpstr>
      <vt:lpstr>Методическая работа  </vt:lpstr>
      <vt:lpstr>Участие в конкурсах</vt:lpstr>
      <vt:lpstr>Слайд 21</vt:lpstr>
      <vt:lpstr>Слайд 22</vt:lpstr>
      <vt:lpstr>Конкурс творческих работ  на тему: Глобальные Экологические проблемы.</vt:lpstr>
      <vt:lpstr>Слайд 24</vt:lpstr>
      <vt:lpstr>Слайд 25</vt:lpstr>
      <vt:lpstr>Слайд 26</vt:lpstr>
      <vt:lpstr>Слайд 27</vt:lpstr>
      <vt:lpstr>Слайд 28</vt:lpstr>
      <vt:lpstr>Слайд 29</vt:lpstr>
      <vt:lpstr>Повышение уровня профессиональной компетентности</vt:lpstr>
      <vt:lpstr>Мониторинг качества обучения Результаты успеваемости по дисциплинам</vt:lpstr>
      <vt:lpstr>Классное руководство</vt:lpstr>
      <vt:lpstr>Слайд 33</vt:lpstr>
      <vt:lpstr>Слайд 34</vt:lpstr>
      <vt:lpstr>Слайд 35</vt:lpstr>
      <vt:lpstr>Слайд 36</vt:lpstr>
      <vt:lpstr>Слайд 37</vt:lpstr>
      <vt:lpstr>Слайд 38</vt:lpstr>
      <vt:lpstr>Награды</vt:lpstr>
      <vt:lpstr>Слайд 40</vt:lpstr>
      <vt:lpstr>Задачи деятельности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Aleksey Kolosov</dc:creator>
  <cp:lastModifiedBy>1</cp:lastModifiedBy>
  <cp:revision>546</cp:revision>
  <cp:lastPrinted>2017-12-10T16:54:22Z</cp:lastPrinted>
  <dcterms:created xsi:type="dcterms:W3CDTF">1601-01-01T00:00:00Z</dcterms:created>
  <dcterms:modified xsi:type="dcterms:W3CDTF">2017-12-11T08:09:05Z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2694369</vt:lpwstr>
  </property>
  <property fmtid="{D5CDD505-2E9C-101B-9397-08002B2CF9AE}" pid="3" name="NXPowerLiteSettings">
    <vt:lpwstr>F7200358026400</vt:lpwstr>
  </property>
  <property fmtid="{D5CDD505-2E9C-101B-9397-08002B2CF9AE}" pid="4" name="NXPowerLiteVersion">
    <vt:lpwstr>D7.9.9</vt:lpwstr>
  </property>
  <property fmtid="{D5CDD505-2E9C-101B-9397-08002B2CF9AE}" pid="5" name="Version">
    <vt:i4>1</vt:i4>
  </property>
</Properties>
</file>