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5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98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2" r:id="rId30"/>
    <p:sldId id="285" r:id="rId31"/>
    <p:sldId id="290" r:id="rId32"/>
    <p:sldId id="292" r:id="rId33"/>
    <p:sldId id="293" r:id="rId34"/>
    <p:sldId id="294" r:id="rId35"/>
    <p:sldId id="295" r:id="rId36"/>
    <p:sldId id="283" r:id="rId37"/>
    <p:sldId id="291" r:id="rId38"/>
    <p:sldId id="286" r:id="rId39"/>
    <p:sldId id="287" r:id="rId40"/>
    <p:sldId id="288" r:id="rId41"/>
    <p:sldId id="289" r:id="rId42"/>
    <p:sldId id="296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10B2-FCDD-4001-9225-F11E2C4D12B6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75A31-C1A9-4AB6-89ED-978FF5A61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5A31-C1A9-4AB6-89ED-978FF5A6190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2" Type="http://schemas.openxmlformats.org/officeDocument/2006/relationships/hyperlink" Target="https://ru.wikipedia.org/wiki/%D0%93%D0%B0%D0%B3%D0%B0%D1%80%D0%B8%D0%BD_(%D0%A1%D0%BC%D0%BE%D0%BB%D0%B5%D0%BD%D1%81%D0%BA%D0%B0%D1%8F_%D0%BE%D0%B1%D0%BB%D0%B0%D1%81%D1%82%D1%8C)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3" Type="http://schemas.openxmlformats.org/officeDocument/2006/relationships/hyperlink" Target="https://ru.wikipedia.org/wiki/1934_%D0%B3%D0%BE%D0%B4" TargetMode="External"/><Relationship Id="rId7" Type="http://schemas.openxmlformats.org/officeDocument/2006/relationships/hyperlink" Target="https://ru.wikipedia.org/wiki/%D0%9F%D0%BE%D1%87%D1%91%D1%82%D0%BD%D0%BE%D0%B5_%D0%B3%D1%80%D0%B0%D0%B6%D0%B4%D0%B0%D0%BD%D1%81%D1%82%D0%B2%D0%BE" TargetMode="External"/><Relationship Id="rId2" Type="http://schemas.openxmlformats.org/officeDocument/2006/relationships/hyperlink" Target="https://ru.wikipedia.org/wiki/9_%D0%BC%D0%B0%D1%80%D1%8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s://ru.wikipedia.org/wiki/1968_%D0%B3%D0%BE%D0%B4" TargetMode="External"/><Relationship Id="rId4" Type="http://schemas.openxmlformats.org/officeDocument/2006/relationships/hyperlink" Target="https://ru.wikipedia.org/wiki/27_%D0%BC%D0%B0%D1%80%D1%82%D0%B0" TargetMode="Externa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B%D0%B5%D0%BD%D0%BD%D0%B0%D1%8F" TargetMode="External"/><Relationship Id="rId2" Type="http://schemas.openxmlformats.org/officeDocument/2006/relationships/hyperlink" Target="https://ru.wikipedia.org/wiki/%D0%9A%D0%BE%D1%81%D0%BC%D0%B8%D1%87%D0%B5%D1%81%D0%BA%D0%B8%D0%B9_%D0%BF%D0%BE%D0%BB%D1%91%D1%8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http://spacegid.com/wp-content/uploads/2014/09/Kosmicheskiy-chay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B%D0%B5%D0%BD%D0%BD%D0%B0%D1%8F" TargetMode="External"/><Relationship Id="rId2" Type="http://schemas.openxmlformats.org/officeDocument/2006/relationships/hyperlink" Target="https://ru.wikipedia.org/wiki/%D0%9A%D0%BE%D1%81%D0%BC%D0%B8%D1%87%D0%B5%D1%81%D0%BA%D0%B8%D0%B9_%D0%BF%D0%BE%D0%BB%D1%91%D1%82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91%D0%B0%D0%B9%D0%BA%D0%BE%D0%BD%D1%83%D1%80" TargetMode="External"/><Relationship Id="rId4" Type="http://schemas.openxmlformats.org/officeDocument/2006/relationships/hyperlink" Target="https://ru.wikipedia.org/wiki/%D0%92%D0%BE%D1%81%D1%82%D0%BE%D0%BA_(%D1%80%D0%B0%D0%BA%D0%B5%D1%82%D0%B0-%D0%BD%D0%BE%D1%81%D0%B8%D1%82%D0%B5%D0%BB%D1%8C)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3%D0%B0%D1%80%D0%B8%D0%BD_(%D0%A1%D0%BC%D0%BE%D0%BB%D0%B5%D0%BD%D1%81%D0%BA%D0%B0%D1%8F_%D0%BE%D0%B1%D0%BB%D0%B0%D1%81%D1%82%D1%8C)" TargetMode="External"/><Relationship Id="rId2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3" Type="http://schemas.openxmlformats.org/officeDocument/2006/relationships/hyperlink" Target="https://ru.wikipedia.org/wiki/%D0%92%D0%BE%D1%81%D1%82%D0%BE%D0%BA-1" TargetMode="External"/><Relationship Id="rId7" Type="http://schemas.openxmlformats.org/officeDocument/2006/relationships/hyperlink" Target="https://ru.wikipedia.org/wiki/%D0%94%D0%B5%D0%BD%D1%8C_%D0%BA%D0%BE%D1%81%D0%BC%D0%BE%D0%BD%D0%B0%D0%B2%D1%82%D0%B8%D0%BA%D0%B8" TargetMode="External"/><Relationship Id="rId2" Type="http://schemas.openxmlformats.org/officeDocument/2006/relationships/hyperlink" Target="https://ru.wikipedia.org/wiki/%D0%92%D0%BE%D1%81%D1%82%D0%BE%D0%BA_(%D1%80%D0%B0%D0%BA%D0%B5%D1%82%D0%B0-%D0%BD%D0%BE%D1%81%D0%B8%D1%82%D0%B5%D0%BB%D1%8C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D%D0%BD%D0%B3%D0%B5%D0%BB%D1%8C%D1%81_(%D0%B3%D0%BE%D1%80%D0%BE%D0%B4)" TargetMode="External"/><Relationship Id="rId5" Type="http://schemas.openxmlformats.org/officeDocument/2006/relationships/hyperlink" Target="https://ru.wikipedia.org/wiki/%D0%A1%D0%B0%D1%80%D0%B0%D1%82%D0%BE%D0%B2%D1%81%D0%BA%D0%B0%D1%8F_%D0%BE%D0%B1%D0%BB%D0%B0%D1%81%D1%82%D1%8C" TargetMode="External"/><Relationship Id="rId4" Type="http://schemas.openxmlformats.org/officeDocument/2006/relationships/hyperlink" Target="https://ru.wikipedia.org/wiki/%D0%91%D0%B0%D0%B9%D0%BA%D0%BE%D0%BD%D1%83%D1%80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5%D0%BD%D1%82%D1%80_%D0%BF%D0%BE%D0%B4%D0%B3%D0%BE%D1%82%D0%BE%D0%B2%D0%BA%D0%B8_%D0%BA%D0%BE%D1%81%D0%BC%D0%BE%D0%BD%D0%B0%D0%B2%D1%82%D0%BE%D0%B2_%D0%B8%D0%BC%D0%B5%D0%BD%D0%B8_%D0%AE._%D0%90._%D0%93%D0%B0%D0%B3%D0%B0%D1%80%D0%B8%D0%BD%D0%B0" TargetMode="External"/><Relationship Id="rId2" Type="http://schemas.openxmlformats.org/officeDocument/2006/relationships/hyperlink" Target="https://ru.wikipedia.org/wiki/%D0%92%D0%BE%D0%B5%D0%BD%D0%BD%D0%BE-%D0%B2%D0%BE%D0%B7%D0%B4%D1%83%D1%88%D0%BD%D0%B0%D1%8F_%D0%B8%D0%BD%D0%B6%D0%B5%D0%BD%D0%B5%D1%80%D0%BD%D0%B0%D1%8F_%D0%B0%D0%BA%D0%B0%D0%B4%D0%B5%D0%BC%D0%B8%D1%8F_%D0%B8%D0%BC%D0%B5%D0%BD%D0%B8_%D0%9D._%D0%95._%D0%96%D1%83%D0%BA%D0%BE%D0%B2%D1%81%D0%BA%D0%BE%D0%B3%D0%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ru.wikipedia.org/wiki/%D0%9D%D0%BE%D0%B2%D0%BE%D1%81%D1%91%D0%BB%D0%BE%D0%B2%D0%BE_(%D0%9A%D0%B8%D1%80%D0%B6%D0%B0%D1%87%D1%81%D0%BA%D0%B8%D0%B9_%D1%80%D0%B0%D0%B9%D0%BE%D0%BD)" TargetMode="External"/><Relationship Id="rId7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2" Type="http://schemas.openxmlformats.org/officeDocument/2006/relationships/hyperlink" Target="https://ru.wikipedia.org/wiki/%D0%93%D0%B8%D0%B1%D0%B5%D0%BB%D1%8C_%D0%AE%D1%80%D0%B8%D1%8F_%D0%93%D0%B0%D0%B3%D0%B0%D1%80%D0%B8%D0%BD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5%D1%80%D1%91%D0%B3%D0%B8%D0%BD,_%D0%92%D0%BB%D0%B0%D0%B4%D0%B8%D0%BC%D0%B8%D1%80_%D0%A1%D0%B5%D1%80%D0%B3%D0%B5%D0%B5%D0%B2%D0%B8%D1%87" TargetMode="External"/><Relationship Id="rId5" Type="http://schemas.openxmlformats.org/officeDocument/2006/relationships/hyperlink" Target="https://ru.wikipedia.org/wiki/%D0%9C%D0%B8%D0%93-15%D0%A3%D0%A2%D0%98" TargetMode="External"/><Relationship Id="rId4" Type="http://schemas.openxmlformats.org/officeDocument/2006/relationships/hyperlink" Target="https://ru.wikipedia.org/wiki/%D0%92%D0%BB%D0%B0%D0%B4%D0%B8%D0%BC%D0%B8%D1%80%D1%81%D0%BA%D0%B0%D1%8F_%D0%BE%D0%B1%D0%BB%D0%B0%D1%81%D1%82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9916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Тема урока: «Питание космонавтов в космосе» </a:t>
            </a:r>
            <a:r>
              <a:rPr lang="ru-RU" sz="3600" i="1" dirty="0" err="1"/>
              <a:t>посвещается</a:t>
            </a:r>
            <a:r>
              <a:rPr lang="ru-RU" sz="3600" i="1" dirty="0"/>
              <a:t> 55 летию полетов  Юрия Алексеевича Гагарина</a:t>
            </a:r>
            <a:br>
              <a:rPr lang="en-US" sz="3600" i="1" dirty="0"/>
            </a:br>
            <a:br>
              <a:rPr lang="ru-RU" sz="3600" i="1" dirty="0"/>
            </a:br>
            <a:br>
              <a:rPr lang="ru-RU" sz="3600" i="1" dirty="0"/>
            </a:br>
            <a:br>
              <a:rPr lang="ru-RU" sz="3600" i="1" dirty="0"/>
            </a:br>
            <a:br>
              <a:rPr lang="ru-RU" sz="3600" i="1" dirty="0"/>
            </a:br>
            <a:br>
              <a:rPr lang="ru-RU" sz="3600" i="1" dirty="0"/>
            </a:br>
            <a:br>
              <a:rPr lang="ru-RU" sz="3600" i="1" dirty="0"/>
            </a:br>
            <a:br>
              <a:rPr lang="ru-RU" sz="3600" i="1" dirty="0"/>
            </a:br>
            <a:r>
              <a:rPr lang="ru-RU" sz="2700" i="1" dirty="0"/>
              <a:t>разработали:</a:t>
            </a:r>
            <a:br>
              <a:rPr lang="ru-RU" sz="2700" i="1" dirty="0"/>
            </a:br>
            <a:r>
              <a:rPr lang="ru-RU" sz="2700" i="1" dirty="0"/>
              <a:t> Аксенова Р.К. </a:t>
            </a:r>
            <a:br>
              <a:rPr lang="ru-RU" sz="2700" i="1" dirty="0"/>
            </a:br>
            <a:r>
              <a:rPr lang="ru-RU" sz="2700" i="1" dirty="0"/>
              <a:t>Барсукова Т.Н.</a:t>
            </a:r>
          </a:p>
        </p:txBody>
      </p:sp>
      <p:pic>
        <p:nvPicPr>
          <p:cNvPr id="4" name="Содержимое 3" descr="http://img11.mynnm.com/4/a/2/8/6/a481c27f960c093243290ed02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3379" y="1818000"/>
            <a:ext cx="628062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xe.ru/uploads/posts/2010-04/1271060135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54000"/>
            <a:ext cx="7285621" cy="69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astronomija/Gagarin-v-detstve/0007-007-27-marta-1968-goda-JU.-A.-Gagarin-pogib-pri-nevyjasnenny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В связи с гибелью Гагарина в Советском Союзе был объявлен общенациональный траур (впервые в истории СССР в память о человеке, не являвшемся главой государства). В честь первого космонавта Земли был переименован ряд населённых пунктов (включая его родной город — </a:t>
            </a:r>
            <a:r>
              <a:rPr lang="ru-RU" sz="3200" dirty="0" err="1">
                <a:hlinkClick r:id="rId2" tooltip="Гагарин (Смоленская область)"/>
              </a:rPr>
              <a:t>Гжатск</a:t>
            </a:r>
            <a:r>
              <a:rPr lang="ru-RU" sz="3200" dirty="0"/>
              <a:t>), названы улицы и проспекты. В </a:t>
            </a:r>
            <a:br>
              <a:rPr lang="ru-RU" sz="3200" dirty="0"/>
            </a:br>
            <a:r>
              <a:rPr lang="ru-RU" sz="3200" dirty="0"/>
              <a:t>разных городах мира </a:t>
            </a:r>
            <a:br>
              <a:rPr lang="ru-RU" sz="3200" dirty="0"/>
            </a:br>
            <a:r>
              <a:rPr lang="ru-RU" sz="3200" dirty="0"/>
              <a:t>было установлено </a:t>
            </a:r>
            <a:br>
              <a:rPr lang="ru-RU" sz="3200" dirty="0"/>
            </a:br>
            <a:r>
              <a:rPr lang="ru-RU" sz="3200" dirty="0"/>
              <a:t>множество памятников </a:t>
            </a:r>
            <a:br>
              <a:rPr lang="ru-RU" sz="3200" dirty="0"/>
            </a:br>
            <a:r>
              <a:rPr lang="ru-RU" sz="3200" dirty="0"/>
              <a:t>Гагарину.</a:t>
            </a:r>
            <a:r>
              <a:rPr lang="ru-RU" sz="3200" dirty="0">
                <a:hlinkClick r:id="rId3" tooltip="#Память"/>
              </a:rPr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7650" name="AutoShape 2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img-fotki.yandex.ru/get/6106/121447594.cc/0_84194_55b412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987" y="3258000"/>
            <a:ext cx="4808013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%D0%B8%D1%81%D1%82%D0%BE%D1%80%D0%B8%D1%87%D0%B5%D1%81%D0%BA%D0%B0%D1%8F-%D1%81%D0%B0%D0%BC%D0%B0%D1%80%D0%B0.%D1%80%D1%84/i/personalii/Gagarin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allneboscreb.ru/uploads/posts/2012-07/1342697861_1pamyatnik-gagarinu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001" y="0"/>
            <a:ext cx="5129999" cy="6840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4071934" cy="5226064"/>
          </a:xfrm>
        </p:spPr>
        <p:txBody>
          <a:bodyPr>
            <a:no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b="1" dirty="0"/>
              <a:t>Памятник</a:t>
            </a:r>
            <a:r>
              <a:rPr lang="ru-RU" dirty="0"/>
              <a:t> Ю.</a:t>
            </a:r>
            <a:r>
              <a:rPr lang="ru-RU" b="1" dirty="0"/>
              <a:t>Гагарину</a:t>
            </a:r>
            <a:r>
              <a:rPr lang="ru-RU" dirty="0"/>
              <a:t> в Комсомольске на Амуре.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ic.panoramio.com/photos/large/2348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5368" y="18000"/>
            <a:ext cx="4428632" cy="684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4725998"/>
          </a:xfrm>
        </p:spPr>
        <p:txBody>
          <a:bodyPr>
            <a:normAutofit/>
          </a:bodyPr>
          <a:lstStyle/>
          <a:p>
            <a:r>
              <a:rPr lang="ru-RU" b="1" dirty="0"/>
              <a:t>Памятник</a:t>
            </a:r>
            <a:r>
              <a:rPr lang="ru-RU" dirty="0"/>
              <a:t> Ю.</a:t>
            </a:r>
            <a:r>
              <a:rPr lang="ru-RU" b="1" dirty="0"/>
              <a:t>Гагарину в </a:t>
            </a:r>
            <a:r>
              <a:rPr lang="ru-RU" dirty="0"/>
              <a:t> Саратове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to.cheb.ru/foto/foto.cheb.ru-27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73929" cy="468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Памятник</a:t>
            </a:r>
            <a:r>
              <a:rPr lang="ru-RU" dirty="0"/>
              <a:t> Ю.</a:t>
            </a:r>
            <a:r>
              <a:rPr lang="ru-RU" b="1" dirty="0"/>
              <a:t>Гагарину</a:t>
            </a:r>
            <a:r>
              <a:rPr lang="ru-RU" dirty="0"/>
              <a:t> в Чебоксарах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Памятник</a:t>
            </a:r>
            <a:r>
              <a:rPr lang="ru-RU" dirty="0"/>
              <a:t> Ю.</a:t>
            </a:r>
            <a:r>
              <a:rPr lang="ru-RU" b="1" dirty="0"/>
              <a:t>Гагарину</a:t>
            </a:r>
            <a:r>
              <a:rPr lang="ru-RU" dirty="0"/>
              <a:t> в Смоленске </a:t>
            </a:r>
          </a:p>
        </p:txBody>
      </p:sp>
      <p:pic>
        <p:nvPicPr>
          <p:cNvPr id="32770" name="Picture 2" descr="http://www.nasledie-smolensk.ru/pkns/images/stories/arhitektura/pamjatniki/smolensk/gagarin_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310" y="0"/>
            <a:ext cx="509069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Памятник</a:t>
            </a:r>
            <a:r>
              <a:rPr lang="ru-RU" dirty="0"/>
              <a:t> Ю.</a:t>
            </a:r>
            <a:r>
              <a:rPr lang="ru-RU" b="1" dirty="0"/>
              <a:t>Гагарину</a:t>
            </a:r>
            <a:r>
              <a:rPr lang="ru-RU" dirty="0"/>
              <a:t> в </a:t>
            </a:r>
            <a:r>
              <a:rPr lang="ru-RU" b="1" dirty="0"/>
              <a:t>Люберцах</a:t>
            </a:r>
            <a:r>
              <a:rPr lang="ru-RU" dirty="0"/>
              <a:t> Московской области</a:t>
            </a:r>
          </a:p>
        </p:txBody>
      </p:sp>
      <p:pic>
        <p:nvPicPr>
          <p:cNvPr id="31746" name="Picture 2" descr="http://rus.wiki/images/7/78/Moscow_regionlyubercy4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400" y="18000"/>
            <a:ext cx="51376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br>
              <a:rPr lang="ru-RU" sz="6600" b="1" dirty="0"/>
            </a:br>
            <a:br>
              <a:rPr lang="ru-RU" sz="6600" b="1" dirty="0"/>
            </a:br>
            <a:br>
              <a:rPr lang="ru-RU" sz="6600" b="1" dirty="0"/>
            </a:br>
            <a:r>
              <a:rPr lang="ru-RU" sz="6600" b="1" dirty="0"/>
              <a:t>А что представляет собой космическая еда?</a:t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29698" name="Picture 2" descr="http://erudit-menu.ru/plugins/art/images/custom/kosmos_ed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83582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ru-RU" sz="3200" dirty="0"/>
            </a:br>
            <a:r>
              <a:rPr lang="ru-RU" sz="3200" dirty="0"/>
              <a:t>Поначалу считалось, что идеальной пищей на орбите были бы питательные таблетки, полностью усваивающиеся и при этом не отнимающие времени на еду. Таблетки так и не были созданы - их заменила портативная и совершенно готовая к употреблению </a:t>
            </a:r>
            <a:br>
              <a:rPr lang="ru-RU" sz="3200" dirty="0"/>
            </a:br>
            <a:r>
              <a:rPr lang="ru-RU" sz="3200" dirty="0"/>
              <a:t>пища.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8674" name="Picture 2" descr="http://cs6.pikabu.ru/images/big_size_comm/2015-02_3/14239529247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791" y="2538000"/>
            <a:ext cx="5684209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143000"/>
          </a:xfrm>
        </p:spPr>
        <p:txBody>
          <a:bodyPr>
            <a:noAutofit/>
          </a:bodyPr>
          <a:lstStyle/>
          <a:p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 err="1"/>
              <a:t>Ю́рий</a:t>
            </a:r>
            <a:r>
              <a:rPr lang="ru-RU" sz="3200" b="1" dirty="0"/>
              <a:t> </a:t>
            </a:r>
            <a:r>
              <a:rPr lang="ru-RU" sz="3200" b="1" dirty="0" err="1"/>
              <a:t>Алексе́евич</a:t>
            </a:r>
            <a:r>
              <a:rPr lang="ru-RU" sz="3200" b="1" dirty="0"/>
              <a:t> </a:t>
            </a:r>
            <a:r>
              <a:rPr lang="ru-RU" sz="3200" b="1" dirty="0" err="1"/>
              <a:t>Гага́рин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>
                <a:hlinkClick r:id="rId2" tooltip="9 марта"/>
              </a:rPr>
              <a:t>9 марта</a:t>
            </a:r>
            <a:r>
              <a:rPr lang="ru-RU" sz="3200" dirty="0"/>
              <a:t> </a:t>
            </a:r>
            <a:r>
              <a:rPr lang="ru-RU" sz="3200" dirty="0">
                <a:hlinkClick r:id="rId3" tooltip="1934 год"/>
              </a:rPr>
              <a:t>1934</a:t>
            </a:r>
            <a:r>
              <a:rPr lang="ru-RU" sz="3200" dirty="0"/>
              <a:t> — </a:t>
            </a:r>
            <a:r>
              <a:rPr lang="ru-RU" sz="3200" dirty="0">
                <a:hlinkClick r:id="rId4" tooltip="27 марта"/>
              </a:rPr>
              <a:t>27 марта</a:t>
            </a:r>
            <a:r>
              <a:rPr lang="ru-RU" sz="3200" dirty="0"/>
              <a:t> </a:t>
            </a:r>
            <a:r>
              <a:rPr lang="ru-RU" sz="3200" dirty="0">
                <a:hlinkClick r:id="rId5" tooltip="1968 год"/>
              </a:rPr>
              <a:t>1968</a:t>
            </a:r>
            <a:br>
              <a:rPr lang="ru-RU" sz="3200" dirty="0"/>
            </a:br>
            <a:r>
              <a:rPr lang="ru-RU" sz="3200" dirty="0"/>
              <a:t> — советский лётчик-космонавт, </a:t>
            </a:r>
            <a:r>
              <a:rPr lang="ru-RU" sz="3200" dirty="0">
                <a:hlinkClick r:id="rId6" tooltip="Герой Советского Союза"/>
              </a:rPr>
              <a:t>Герой </a:t>
            </a:r>
            <a:br>
              <a:rPr lang="ru-RU" sz="3200" dirty="0">
                <a:hlinkClick r:id="rId6" tooltip="Герой Советского Союза"/>
              </a:rPr>
            </a:br>
            <a:r>
              <a:rPr lang="ru-RU" sz="3200" dirty="0">
                <a:hlinkClick r:id="rId6" tooltip="Герой Советского Союза"/>
              </a:rPr>
              <a:t>Советского Союза</a:t>
            </a:r>
            <a:r>
              <a:rPr lang="ru-RU" sz="3200" dirty="0"/>
              <a:t>, кавалер </a:t>
            </a:r>
            <a:br>
              <a:rPr lang="ru-RU" sz="3200" dirty="0"/>
            </a:br>
            <a:r>
              <a:rPr lang="ru-RU" sz="3200" dirty="0"/>
              <a:t>высших знаков отличия </a:t>
            </a:r>
            <a:br>
              <a:rPr lang="ru-RU" sz="3200" dirty="0"/>
            </a:br>
            <a:r>
              <a:rPr lang="ru-RU" sz="3200" dirty="0"/>
              <a:t>ряда государств, </a:t>
            </a:r>
            <a:r>
              <a:rPr lang="ru-RU" sz="3200" dirty="0">
                <a:hlinkClick r:id="rId7" tooltip="Почётное гражданство"/>
              </a:rPr>
              <a:t>почётный </a:t>
            </a:r>
            <a:br>
              <a:rPr lang="ru-RU" sz="3200" dirty="0">
                <a:hlinkClick r:id="rId7" tooltip="Почётное гражданство"/>
              </a:rPr>
            </a:br>
            <a:r>
              <a:rPr lang="ru-RU" sz="3200" dirty="0">
                <a:hlinkClick r:id="rId7" tooltip="Почётное гражданство"/>
              </a:rPr>
              <a:t>гражданин</a:t>
            </a:r>
            <a:r>
              <a:rPr lang="ru-RU" sz="3200" dirty="0"/>
              <a:t> многих ,</a:t>
            </a:r>
            <a:br>
              <a:rPr lang="ru-RU" sz="3200" dirty="0"/>
            </a:br>
            <a:r>
              <a:rPr lang="ru-RU" sz="3200" dirty="0"/>
              <a:t>российских и зарубежных городов.</a:t>
            </a:r>
            <a:r>
              <a:rPr lang="ru-RU" sz="3200" u="sng" dirty="0">
                <a:hlinkClick r:id="rId8" tooltip="#Почётные звания и награды"/>
              </a:rPr>
              <a:t> </a:t>
            </a:r>
            <a:br>
              <a:rPr lang="ru-RU" sz="3200" dirty="0"/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mygazeta.com/i/2011/02/08-Juri-Gagarin-m-entstellter-linker-augenbrau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510" y="1458000"/>
            <a:ext cx="392949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Первым человеком, попробовавшим космическую еду, стал известный на весь мир наш соотечественник – Юрий Гагарин.</a:t>
            </a:r>
          </a:p>
        </p:txBody>
      </p:sp>
      <p:pic>
        <p:nvPicPr>
          <p:cNvPr id="30722" name="Picture 2" descr="http://www.vladimir-city.ru/upload/iblock/728/131431d1365739995-1.1_iiaue-dhacia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0728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Ученые, работающие в области питания, совершенствуют диеты для космонавтов. Задача заключается в том, чтобы создать такие продукты, которые бы занимали как можно меньше места, мало весили и в то же время были высококалорийными, удобными для приема и вкусными.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8674" name="Picture 2" descr="http://static.wixstatic.com/media/0164d7_a5432028e3d8413688747266a4880c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655" y="3078000"/>
            <a:ext cx="5644345" cy="37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Вес суточного рациона пищи, воды и кислорода на одного человека в космосе приблизительно равен 5,5 килограмма. Продолжительность же межпланетного путешествия может колебаться от нескольких дней до нескольких лет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5844" name="Picture 4" descr="http://www.sunshinedna.com/wp-content/uploads/2005/11/SpaceFoodSky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57474"/>
            <a:ext cx="6010275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Космическая еда – высококачественный продукт лишенный некоторых недостатков пищи, которую мы употребляем в повседневной жизни. Высокая энергетическая и биологическая ценность, а также очень долгий срок хранения и низкая </a:t>
            </a:r>
            <a:br>
              <a:rPr lang="ru-RU" sz="3200" dirty="0"/>
            </a:br>
            <a:r>
              <a:rPr lang="ru-RU" sz="3200" dirty="0"/>
              <a:t>чувствительность </a:t>
            </a:r>
            <a:br>
              <a:rPr lang="ru-RU" sz="3200" dirty="0"/>
            </a:br>
            <a:r>
              <a:rPr lang="ru-RU" sz="3200" dirty="0"/>
              <a:t>к температурным </a:t>
            </a:r>
            <a:br>
              <a:rPr lang="ru-RU" sz="3200" dirty="0"/>
            </a:br>
            <a:r>
              <a:rPr lang="ru-RU" sz="3200" dirty="0"/>
              <a:t>перепадам </a:t>
            </a:r>
            <a:br>
              <a:rPr lang="ru-RU" sz="3200" dirty="0"/>
            </a:br>
            <a:r>
              <a:rPr lang="ru-RU" sz="3200" dirty="0"/>
              <a:t>отличают </a:t>
            </a:r>
            <a:br>
              <a:rPr lang="ru-RU" sz="3200" dirty="0"/>
            </a:br>
            <a:r>
              <a:rPr lang="ru-RU" sz="3200" dirty="0"/>
              <a:t>космическую еду </a:t>
            </a:r>
            <a:br>
              <a:rPr lang="ru-RU" sz="3200" dirty="0"/>
            </a:br>
            <a:r>
              <a:rPr lang="ru-RU" sz="3200" dirty="0"/>
              <a:t>от земной.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4820" name="Picture 4" descr="http://tengrinews.kz/userdata/news/2013/news_240329/photo_99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4709" y="2898000"/>
            <a:ext cx="5809291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Пища должна быть максимально питательной, легко усвояемой и в то же время, легкой и готовой к употреблению.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6146" name="Picture 2" descr="http://apikabu.ru/img_n/2012-01_2/v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897" y="1566000"/>
            <a:ext cx="7628103" cy="52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Как же обеспечить прием пищи человеку, находящемуся в состоянии невесомости? Попробуйте, например, выпить воды, если она совсем не льется. Или проглотить кусочек хлеба, который застревает во рту, и, несмотря на все усилия, никак </a:t>
            </a:r>
            <a:br>
              <a:rPr lang="ru-RU" sz="3200" dirty="0"/>
            </a:br>
            <a:r>
              <a:rPr lang="ru-RU" sz="3200" dirty="0"/>
              <a:t>не проходит в </a:t>
            </a:r>
            <a:br>
              <a:rPr lang="ru-RU" sz="3200" dirty="0"/>
            </a:br>
            <a:r>
              <a:rPr lang="ru-RU" sz="3200" dirty="0"/>
              <a:t>пищевод.</a:t>
            </a:r>
          </a:p>
        </p:txBody>
      </p:sp>
      <p:pic>
        <p:nvPicPr>
          <p:cNvPr id="5122" name="Picture 2" descr="http://spaceflight.nasa.gov/gallery/images/station/crew-5/hires/iss005e16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600" y="2646000"/>
            <a:ext cx="6187400" cy="42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ru-RU" sz="3200" dirty="0"/>
              <a:t>В условиях невесомости вода, да и любая другая жидкость, ведет себя очень своеобразно. Лишенная веса, она легко выскальзывает из сосуда и парит в воздухе, распадаясь на мелкие шарики.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098" name="Picture 2" descr="http://lol54.ru/uploads/posts/2013-02/1361020456_lol54.ru_0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78000"/>
            <a:ext cx="6243029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Парящие в воздухе капли жидкости опасны для человека, поскольку с током воздуха могут попасть в дыхательные пути, и он может захлебнуться. Не менее коварно могут повести себя и сухие продукты питания. Такая пища будет распыляться во рту, частицы ее проникнут в дыхательные пути и легкие. Это вызовет в лучшем случае кашель, а в худшем – </a:t>
            </a:r>
            <a:br>
              <a:rPr lang="ru-RU" sz="3200" dirty="0"/>
            </a:br>
            <a:r>
              <a:rPr lang="ru-RU" sz="3200" dirty="0"/>
              <a:t>воспалительный </a:t>
            </a:r>
            <a:br>
              <a:rPr lang="ru-RU" sz="3200" dirty="0"/>
            </a:br>
            <a:r>
              <a:rPr lang="ru-RU" sz="3200" dirty="0"/>
              <a:t>процесс в лёгких.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http://pic.povary.ru/upload/2013/12/24/O_1387913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457203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ru-RU" sz="3200" dirty="0"/>
              <a:t>Для питья придуманы специальные стаканы, из которых космонавты высасывают жидкость. Из обыкновенной чашки все бы просто-напросто выплыло.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7108" name="Picture 4" descr="http://spaceflight.nasa.gov/gallery/images/station/crew-19/hires/iss019e018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8063599" cy="55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ru-RU" sz="3200" dirty="0"/>
              <a:t>Готовят еду для космонавтов, конечно же, на Земле, затем космонавты берут ее с собой в космос, она уже расфасована в банки. Как правило, еда упакована в тюбики. Изначально материалом для создания тюбиков служил алюминий, но сегодня его заменил многослойный </a:t>
            </a:r>
            <a:r>
              <a:rPr lang="ru-RU" sz="3200" dirty="0" err="1"/>
              <a:t>ламинат</a:t>
            </a:r>
            <a:r>
              <a:rPr lang="ru-RU" sz="3200" dirty="0"/>
              <a:t> и </a:t>
            </a:r>
            <a:r>
              <a:rPr lang="ru-RU" sz="3200" dirty="0" err="1"/>
              <a:t>коэкструзия</a:t>
            </a:r>
            <a:r>
              <a:rPr lang="ru-RU" sz="3200" dirty="0"/>
              <a:t>. Другая тара для упаковки еды – жестяные банки </a:t>
            </a:r>
            <a:br>
              <a:rPr lang="en-US" sz="3200" dirty="0"/>
            </a:br>
            <a:r>
              <a:rPr lang="ru-RU" sz="3200" dirty="0"/>
              <a:t>и пакеты из различных </a:t>
            </a:r>
            <a:br>
              <a:rPr lang="en-US" sz="3200" dirty="0"/>
            </a:br>
            <a:r>
              <a:rPr lang="ru-RU" sz="3200" dirty="0"/>
              <a:t>полимерных </a:t>
            </a:r>
            <a:br>
              <a:rPr lang="en-US" sz="3200" dirty="0"/>
            </a:br>
            <a:r>
              <a:rPr lang="ru-RU" sz="3200" dirty="0"/>
              <a:t>материалов. </a:t>
            </a:r>
          </a:p>
        </p:txBody>
      </p:sp>
      <p:pic>
        <p:nvPicPr>
          <p:cNvPr id="2050" name="Picture 2" descr="http://mirkosmosa.ru/download/content/201510/image_5614fc15018015.38454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50" y="3618000"/>
            <a:ext cx="486405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12 апреля 1961 года </a:t>
            </a:r>
            <a:br>
              <a:rPr lang="ru-RU" sz="3600" dirty="0"/>
            </a:br>
            <a:r>
              <a:rPr lang="ru-RU" sz="3600" dirty="0"/>
              <a:t>Юрий Гагарин стал первым человеком в мировой истории, совершившим </a:t>
            </a:r>
            <a:r>
              <a:rPr lang="ru-RU" sz="3600" dirty="0">
                <a:hlinkClick r:id="rId2" tooltip="Космический полёт"/>
              </a:rPr>
              <a:t>полёт</a:t>
            </a:r>
            <a:r>
              <a:rPr lang="ru-RU" sz="3600" dirty="0"/>
              <a:t> в </a:t>
            </a:r>
            <a:r>
              <a:rPr lang="ru-RU" sz="3600" dirty="0">
                <a:hlinkClick r:id="rId3" tooltip="Вселенная"/>
              </a:rPr>
              <a:t>космическое пространство</a:t>
            </a:r>
            <a:r>
              <a:rPr lang="ru-RU" sz="3600" dirty="0"/>
              <a:t>. </a:t>
            </a:r>
          </a:p>
        </p:txBody>
      </p:sp>
      <p:pic>
        <p:nvPicPr>
          <p:cNvPr id="8194" name="Picture 2" descr="http://wikimo.ru/files/3/3f/0248d4d091c432a05a7dc504e329ca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740" y="1458000"/>
            <a:ext cx="465126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ru-RU" sz="2800" dirty="0"/>
              <a:t>Еда превращена в пюре, которое внешне похоже на детское питание, но по вкусу годится для взрослых. Например, в рацион космонавтов входят такие блюда, как: мясо с овощами, черносливом, крупами, смородиновый, яблочный, сливовый сок, супы, шоколадный сыр, с развитием этой области питания космонавты получили возможность есть даже настоящие котлеты, сэндвичи, спинки воблы, жареное мясо, свежие фрукты, а также клубнику, картофельные оладьи, какао-порошок, индейку в соусе, бифштекс, свинину и говядину в брикетах, сыр, шоколадные пирожные.</a:t>
            </a:r>
          </a:p>
        </p:txBody>
      </p:sp>
      <p:pic>
        <p:nvPicPr>
          <p:cNvPr id="3" name="Рисунок 2" descr="Еда превращена в пюре, которое внешне похоже на детское питание, но по вкусу годится для взрослы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7694"/>
            <a:ext cx="392905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2800" dirty="0"/>
              <a:t>В настоящий момент ассортимент питания Российских космонавтов состоит из более чем 250 блюд. Вот некоторые из видов еды космонавтов в различных типах упаковки:</a:t>
            </a:r>
            <a:br>
              <a:rPr lang="ru-RU" sz="2800" dirty="0"/>
            </a:br>
            <a:r>
              <a:rPr lang="ru-RU" sz="2800" b="1" dirty="0"/>
              <a:t>Еда в тюбиках</a:t>
            </a:r>
            <a:r>
              <a:rPr lang="ru-RU" sz="2800" dirty="0"/>
              <a:t>: Борщ, Творог с различными добавками, Мясное пюре;</a:t>
            </a:r>
            <a:br>
              <a:rPr lang="ru-RU" sz="28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http://ic.pics.livejournal.com/gogol/62389748/20025/20025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6007276" cy="45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Консервированные продукты в алюминиевых банках по 250 или 100 грамм:</a:t>
            </a:r>
            <a:r>
              <a:rPr lang="ru-RU" sz="3200" dirty="0"/>
              <a:t> Баранина с овощами, Мясо в белом соусе, Ассорти мясное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55298" name="Picture 2" descr="http://900igr.net/datas/astronomija/Pervye-vykhody-v-kosmos/0011-011-Pervye-vykhody-v-kos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239999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Сублимированные продукты:</a:t>
            </a:r>
            <a:r>
              <a:rPr lang="ru-RU" sz="3200" dirty="0"/>
              <a:t> Гуляш, суп «Харчо», суп «Крестьянский», Рагу овощное с мясом;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54274" name="Picture 2" descr="https://otvet.imgsmail.ru/download/b6852df0521d53200e7a0acbd26f84b0_i-2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174897" cy="51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/>
              <a:t>Кондитерские и хлебобулочные изделия</a:t>
            </a:r>
            <a:r>
              <a:rPr lang="ru-RU" sz="3600" dirty="0"/>
              <a:t>: Курага, Мармелад, Печенье, Чернослив с орехами, Палочки из персиков, несколько вида хлеба;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53250" name="Picture 2" descr="http://share.muslmah.net/up/13/6202/41362357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14287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Сухие напитки</a:t>
            </a:r>
            <a:r>
              <a:rPr lang="ru-RU" dirty="0"/>
              <a:t>: Чай, Кофе</a:t>
            </a:r>
            <a:br>
              <a:rPr lang="ru-RU" sz="4800" dirty="0"/>
            </a:br>
            <a:endParaRPr lang="ru-RU" dirty="0"/>
          </a:p>
        </p:txBody>
      </p:sp>
      <p:pic>
        <p:nvPicPr>
          <p:cNvPr id="3" name="Рисунок 2" descr="#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14314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gctc.ru/media/images/oldnews/Ch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143000"/>
            <a:ext cx="3238500" cy="5715000"/>
          </a:xfrm>
          <a:prstGeom prst="rect">
            <a:avLst/>
          </a:prstGeom>
          <a:noFill/>
        </p:spPr>
      </p:pic>
      <p:pic>
        <p:nvPicPr>
          <p:cNvPr id="5" name="Рисунок 4" descr="Космический чай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57525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ru-RU" sz="3200" dirty="0"/>
              <a:t>Главное правило обеда для космонавтов состоит в том, что не должно быть никаких крошек. Поэтому хлеб для космонавтов пекут специальный, который не крошится. Именно поэтому хлеб производится маленькими, специально упакованными кусочками. Перед едой его подогревают, как и другие продукты. В невесомости космонавты во время еды также должны </a:t>
            </a:r>
            <a:br>
              <a:rPr lang="en-US" sz="3200" dirty="0"/>
            </a:br>
            <a:r>
              <a:rPr lang="ru-RU" sz="3200" dirty="0"/>
              <a:t>следить, чтобы кусочки </a:t>
            </a:r>
            <a:br>
              <a:rPr lang="en-US" sz="3200" dirty="0"/>
            </a:br>
            <a:r>
              <a:rPr lang="ru-RU" sz="3200" dirty="0"/>
              <a:t>пищи не падали, иначе </a:t>
            </a:r>
            <a:br>
              <a:rPr lang="en-US" sz="3200" dirty="0"/>
            </a:br>
            <a:r>
              <a:rPr lang="ru-RU" sz="3200" dirty="0"/>
              <a:t>они будут плавать по </a:t>
            </a:r>
            <a:br>
              <a:rPr lang="en-US" sz="3200" dirty="0"/>
            </a:br>
            <a:r>
              <a:rPr lang="ru-RU" sz="3200" dirty="0"/>
              <a:t>кораблю.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://s00.yaplakal.com/pics/pics_original/1/6/9/1080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000" y="36180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Каждая космическая держава сильно отличается друг от друга в процессе организации питания для космонавтов. Например, космонавты из Китая имеют в своем рационе разные виды зеленого чая, суши и риса. А вот астронавты из США используют для питания в </a:t>
            </a:r>
            <a:br>
              <a:rPr lang="ru-RU" sz="3200" dirty="0"/>
            </a:br>
            <a:r>
              <a:rPr lang="ru-RU" sz="3200" dirty="0"/>
              <a:t>космосе почти </a:t>
            </a:r>
            <a:br>
              <a:rPr lang="ru-RU" sz="3200" dirty="0"/>
            </a:br>
            <a:r>
              <a:rPr lang="ru-RU" sz="3200" dirty="0"/>
              <a:t>стандартные </a:t>
            </a:r>
            <a:br>
              <a:rPr lang="ru-RU" sz="3200" dirty="0"/>
            </a:br>
            <a:r>
              <a:rPr lang="ru-RU" sz="3200" dirty="0"/>
              <a:t>армейские сухие </a:t>
            </a:r>
            <a:br>
              <a:rPr lang="ru-RU" sz="3200" dirty="0"/>
            </a:br>
            <a:r>
              <a:rPr lang="ru-RU" sz="3200" dirty="0"/>
              <a:t>пайки.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://s3-ak.buzzfed.com/static/enhanced/webdr03/2013/6/11/14/enhanced-buzz-27638-137097565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2838450"/>
            <a:ext cx="595312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2800" dirty="0"/>
            </a:br>
            <a:r>
              <a:rPr lang="ru-RU" sz="2800" dirty="0"/>
              <a:t>Меню достаточно разнообразное. Главное – пища должна быть в виде высушенного концентрата, упакована герметично и стерилизована с помощью облучения. После такой обработки еда уменьшается практически до размера жвачки. Все, что нужно – залить ее горячей водой, и можно подкрепляться. Сейчас на наших кораблях и станциях даже есть специальные печки, предназначенные для подогрева космической еды.</a:t>
            </a:r>
          </a:p>
        </p:txBody>
      </p:sp>
      <p:pic>
        <p:nvPicPr>
          <p:cNvPr id="3" name="Рисунок 2" descr="Пищу, которая должна быть подвергнута сублимации вымораживанием, подвергают сначала кулинарной обработке, после этого ее быстро замораживают в жидком газе (обычно в азоте)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4572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Пищу подвергают сначала кулинарной обработке, после этого ее быстро замораживают в жидком газе (обычно в азоте). Затем делят ее на порции и помещают в вакуумную камеру. Давление там обычно поддерживают на уровне 1,5 мм </a:t>
            </a:r>
            <a:r>
              <a:rPr lang="ru-RU" sz="2800" dirty="0" err="1"/>
              <a:t>рт</a:t>
            </a:r>
            <a:r>
              <a:rPr lang="ru-RU" sz="2800" dirty="0"/>
              <a:t>. ст. или ниже, температуру медленно повышают до 50—60° С. При этом из замороженной пищи лед сублимируется, то есть переходит в пар, минуя жидкую фазу, – пища </a:t>
            </a:r>
            <a:br>
              <a:rPr lang="ru-RU" sz="2800" dirty="0"/>
            </a:br>
            <a:r>
              <a:rPr lang="ru-RU" sz="2800" dirty="0"/>
              <a:t>обезвоживается. Так вода </a:t>
            </a:r>
            <a:br>
              <a:rPr lang="ru-RU" sz="2800" dirty="0"/>
            </a:br>
            <a:r>
              <a:rPr lang="ru-RU" sz="2800" dirty="0"/>
              <a:t>удаляется из продуктов, </a:t>
            </a:r>
            <a:br>
              <a:rPr lang="ru-RU" sz="2800" dirty="0"/>
            </a:br>
            <a:r>
              <a:rPr lang="ru-RU" sz="2800" dirty="0"/>
              <a:t>которые при этом остаются </a:t>
            </a:r>
            <a:br>
              <a:rPr lang="ru-RU" sz="2800" dirty="0"/>
            </a:br>
            <a:r>
              <a:rPr lang="ru-RU" sz="2800" dirty="0"/>
              <a:t>неповрежденными, с </a:t>
            </a:r>
            <a:br>
              <a:rPr lang="ru-RU" sz="2800" dirty="0"/>
            </a:br>
            <a:r>
              <a:rPr lang="ru-RU" sz="2800" dirty="0"/>
              <a:t>неизменным химическим </a:t>
            </a:r>
            <a:br>
              <a:rPr lang="ru-RU" sz="2800" dirty="0"/>
            </a:br>
            <a:r>
              <a:rPr lang="ru-RU" sz="2800" dirty="0"/>
              <a:t>составом. Таким способом</a:t>
            </a:r>
            <a:br>
              <a:rPr lang="ru-RU" sz="2800" dirty="0"/>
            </a:br>
            <a:r>
              <a:rPr lang="ru-RU" sz="2800" dirty="0"/>
              <a:t> можно уменьшить вес </a:t>
            </a:r>
            <a:br>
              <a:rPr lang="ru-RU" sz="2800" dirty="0"/>
            </a:br>
            <a:r>
              <a:rPr lang="ru-RU" sz="2800" dirty="0"/>
              <a:t>пищи на 70%. 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44034" name="Picture 2" descr="http://www.agidel.ru/img/2006/october/5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848" y="3258000"/>
            <a:ext cx="4846152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itsovet.ru/images/galleries/12328/14114/c70fed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Состав еды меняется и расширяется постоянно.</a:t>
            </a:r>
            <a:br>
              <a:rPr lang="ru-RU" sz="2800" dirty="0"/>
            </a:br>
            <a:r>
              <a:rPr lang="ru-RU" sz="2800" dirty="0"/>
              <a:t>Но, прежде, чем какое-то блюдо добавить в меню, его дают на предварительную дегустацию самим космонавтам, это требуется для оценки вкусовых качеств, которая проводится по 10-балльной шкале. Если данное блюдо оценено в пять или меньше баллов, его, соответственно, из рациона исключают. Повседневное меню космонавтов </a:t>
            </a:r>
            <a:br>
              <a:rPr lang="ru-RU" sz="2800" dirty="0"/>
            </a:br>
            <a:r>
              <a:rPr lang="ru-RU" sz="2800" dirty="0"/>
              <a:t>рассчитывается на восемь </a:t>
            </a:r>
            <a:br>
              <a:rPr lang="ru-RU" sz="2800" dirty="0"/>
            </a:br>
            <a:r>
              <a:rPr lang="ru-RU" sz="2800" dirty="0"/>
              <a:t>дней, то есть оно </a:t>
            </a:r>
            <a:br>
              <a:rPr lang="ru-RU" sz="2800" dirty="0"/>
            </a:br>
            <a:r>
              <a:rPr lang="ru-RU" sz="2800" dirty="0"/>
              <a:t>повторяется каждые </a:t>
            </a:r>
            <a:br>
              <a:rPr lang="ru-RU" sz="2800" dirty="0"/>
            </a:br>
            <a:r>
              <a:rPr lang="ru-RU" sz="2800" dirty="0"/>
              <a:t>последующие восемь </a:t>
            </a:r>
            <a:br>
              <a:rPr lang="ru-RU" sz="2800" dirty="0"/>
            </a:br>
            <a:r>
              <a:rPr lang="ru-RU" sz="2800" dirty="0"/>
              <a:t>дней.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8130" name="Picture 2" descr="http://www.nasa.gov/images/content/614966main_martek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848" y="3258000"/>
            <a:ext cx="4968152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В космосе не ощущается каких-либо сильных изменений во вкусе блюд. Но при этом бывает, что кому-то кажется кислое соленым, а соленое, наоборот, кислым. Хотя это, скорее, исключение. Замечено также, что в космосе нелюбимые в обычной жизни блюда вдруг неожиданно становятся предпочитаемыми.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9154" name="Picture 2" descr="http://www.pvsm.ru/images/botva-s-adjikoi-v-hlorellovom-bulone-ili-chem-pitatsya-po-doroge-k-marsu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98000"/>
            <a:ext cx="594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Где производится еда?</a:t>
            </a:r>
            <a:br>
              <a:rPr lang="ru-RU" sz="3200" dirty="0"/>
            </a:br>
            <a:r>
              <a:rPr lang="ru-RU" sz="3200" dirty="0"/>
              <a:t>Почти вся еда для Российских космонавтов производится на ФГУП «</a:t>
            </a:r>
            <a:r>
              <a:rPr lang="ru-RU" sz="3200" dirty="0" err="1"/>
              <a:t>Бирюлевский</a:t>
            </a:r>
            <a:r>
              <a:rPr lang="ru-RU" sz="3200" dirty="0"/>
              <a:t> экспериментальный завод». В настоящее время завод занят выработкой продуктов питания </a:t>
            </a:r>
            <a:r>
              <a:rPr lang="ru-RU" sz="3200" dirty="0" err="1"/>
              <a:t>спецназначения</a:t>
            </a:r>
            <a:r>
              <a:rPr lang="ru-RU" sz="3200" dirty="0"/>
              <a:t> и, в том числе, для космонавтов.</a:t>
            </a:r>
            <a:br>
              <a:rPr lang="ru-RU" sz="3200" dirty="0"/>
            </a:br>
            <a:r>
              <a:rPr lang="ru-RU" sz="3200" dirty="0"/>
              <a:t>Вся выпускаемая на заводе продукция вырабатывается из натурального сырья без добавления </a:t>
            </a:r>
            <a:br>
              <a:rPr lang="ru-RU" sz="3200" dirty="0"/>
            </a:br>
            <a:r>
              <a:rPr lang="ru-RU" sz="3200" dirty="0"/>
              <a:t>искусственных </a:t>
            </a:r>
            <a:br>
              <a:rPr lang="ru-RU" sz="3200" dirty="0"/>
            </a:br>
            <a:r>
              <a:rPr lang="ru-RU" sz="3200" dirty="0"/>
              <a:t>консервантов и других </a:t>
            </a:r>
            <a:br>
              <a:rPr lang="ru-RU" sz="3200" dirty="0"/>
            </a:br>
            <a:r>
              <a:rPr lang="ru-RU" sz="3200" dirty="0"/>
              <a:t>веществ типичных для </a:t>
            </a:r>
            <a:br>
              <a:rPr lang="ru-RU" sz="3200" dirty="0"/>
            </a:br>
            <a:r>
              <a:rPr lang="ru-RU" sz="3200" dirty="0"/>
              <a:t>обычной пищевой </a:t>
            </a:r>
            <a:br>
              <a:rPr lang="ru-RU" sz="3200" dirty="0"/>
            </a:br>
            <a:r>
              <a:rPr lang="ru-RU" sz="3200" dirty="0"/>
              <a:t>промышленности.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6322" name="Picture 2" descr="https://i.ytimg.com/vi/t-LYIPDwwjs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Кроссворд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928670"/>
          <a:ext cx="8501125" cy="5647172"/>
        </p:xfrm>
        <a:graphic>
          <a:graphicData uri="http://schemas.openxmlformats.org/drawingml/2006/table">
            <a:tbl>
              <a:tblPr/>
              <a:tblGrid>
                <a:gridCol w="3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4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7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88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770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88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770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770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6389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9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1.Назовите первого человека в мировой истории, совершивший </a:t>
            </a:r>
            <a:r>
              <a:rPr lang="ru-RU" sz="2800" dirty="0">
                <a:hlinkClick r:id="rId2"/>
              </a:rPr>
              <a:t>полёт</a:t>
            </a:r>
            <a:r>
              <a:rPr lang="ru-RU" sz="2800" dirty="0"/>
              <a:t> в </a:t>
            </a:r>
            <a:r>
              <a:rPr lang="ru-RU" sz="2800" dirty="0">
                <a:hlinkClick r:id="rId3"/>
              </a:rPr>
              <a:t>космическое пространство</a:t>
            </a:r>
            <a:r>
              <a:rPr lang="ru-RU" sz="2800" dirty="0"/>
              <a:t>?(Гагарин)</a:t>
            </a:r>
            <a:br>
              <a:rPr lang="ru-RU" sz="2800" dirty="0"/>
            </a:br>
            <a:r>
              <a:rPr lang="ru-RU" sz="2800" dirty="0"/>
              <a:t>2. В чем упакована космическая еда? (тюбики).</a:t>
            </a:r>
            <a:br>
              <a:rPr lang="ru-RU" sz="2800" dirty="0"/>
            </a:br>
            <a:r>
              <a:rPr lang="ru-RU" sz="2800" dirty="0"/>
              <a:t>3.Какой праздник (день) мы отмечаем 12 апреля ? (космонавтики)</a:t>
            </a:r>
            <a:br>
              <a:rPr lang="ru-RU" sz="2800" dirty="0"/>
            </a:br>
            <a:r>
              <a:rPr lang="ru-RU" sz="2800" dirty="0"/>
              <a:t>4. Назовите </a:t>
            </a:r>
            <a:r>
              <a:rPr lang="ru-RU" sz="2800" dirty="0">
                <a:hlinkClick r:id="rId4"/>
              </a:rPr>
              <a:t>ракету-носитель </a:t>
            </a:r>
            <a:r>
              <a:rPr lang="ru-RU" sz="2800" dirty="0"/>
              <a:t> первого человека совершивший </a:t>
            </a:r>
            <a:r>
              <a:rPr lang="ru-RU" sz="2800" dirty="0">
                <a:hlinkClick r:id="rId2"/>
              </a:rPr>
              <a:t>полёт</a:t>
            </a:r>
            <a:r>
              <a:rPr lang="ru-RU" sz="2800" dirty="0"/>
              <a:t> в </a:t>
            </a:r>
            <a:r>
              <a:rPr lang="ru-RU" sz="2800" dirty="0">
                <a:hlinkClick r:id="rId3"/>
              </a:rPr>
              <a:t>космическое пространство</a:t>
            </a:r>
            <a:r>
              <a:rPr lang="ru-RU" sz="2800" dirty="0"/>
              <a:t>.(Восток)</a:t>
            </a:r>
            <a:br>
              <a:rPr lang="ru-RU" sz="2800" dirty="0"/>
            </a:br>
            <a:r>
              <a:rPr lang="ru-RU" sz="2800" dirty="0"/>
              <a:t>5.Самая дальняя от Солнца из планет земной группы? (Марс)</a:t>
            </a:r>
            <a:br>
              <a:rPr lang="ru-RU" sz="2800" dirty="0"/>
            </a:br>
            <a:r>
              <a:rPr lang="ru-RU" sz="2800" dirty="0"/>
              <a:t>6. Какое физическое явление происходит в космосе? </a:t>
            </a:r>
            <a:br>
              <a:rPr lang="ru-RU" sz="2800" dirty="0"/>
            </a:br>
            <a:r>
              <a:rPr lang="ru-RU" sz="2800" dirty="0"/>
              <a:t>(невесомость).</a:t>
            </a:r>
            <a:br>
              <a:rPr lang="ru-RU" sz="2800" dirty="0"/>
            </a:br>
            <a:r>
              <a:rPr lang="ru-RU" sz="2800" dirty="0"/>
              <a:t>7. Какой космодром в Казахстане? (</a:t>
            </a:r>
            <a:r>
              <a:rPr lang="ru-RU" sz="2800" dirty="0">
                <a:hlinkClick r:id="rId5"/>
              </a:rPr>
              <a:t>Байконур</a:t>
            </a:r>
            <a:r>
              <a:rPr lang="ru-RU" sz="2800" dirty="0"/>
              <a:t>).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8. Назовите родной город нашего знаменитого героя </a:t>
            </a:r>
            <a:r>
              <a:rPr lang="ru-RU" sz="2800" dirty="0">
                <a:hlinkClick r:id="rId2"/>
              </a:rPr>
              <a:t>Советского Союза</a:t>
            </a:r>
            <a:r>
              <a:rPr lang="ru-RU" sz="2800" dirty="0"/>
              <a:t>?( </a:t>
            </a:r>
            <a:r>
              <a:rPr lang="ru-RU" sz="2800" dirty="0" err="1">
                <a:hlinkClick r:id="rId3"/>
              </a:rPr>
              <a:t>Гжатск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dirty="0"/>
              <a:t>9. Планета на которой мы живем? (земля).</a:t>
            </a:r>
            <a:br>
              <a:rPr lang="ru-RU" sz="2800" dirty="0"/>
            </a:br>
            <a:r>
              <a:rPr lang="ru-RU" sz="2800" dirty="0"/>
              <a:t>10. В какое состояние превращено космическое питание? (пюре). </a:t>
            </a:r>
            <a:br>
              <a:rPr lang="ru-RU" sz="2800" dirty="0"/>
            </a:br>
            <a:r>
              <a:rPr lang="ru-RU" sz="2800" dirty="0"/>
              <a:t>11. Как  звали собаку, которая  летала в космос?( Стрелка).</a:t>
            </a:r>
            <a:br>
              <a:rPr lang="ru-RU" sz="2800" dirty="0"/>
            </a:br>
            <a:r>
              <a:rPr lang="ru-RU" sz="2800" dirty="0"/>
              <a:t>12.Какая звезда самая близкая к Земле? (Солнце).</a:t>
            </a:r>
            <a:br>
              <a:rPr lang="ru-RU" sz="2800" dirty="0"/>
            </a:br>
            <a:r>
              <a:rPr lang="ru-RU" sz="2800" dirty="0"/>
              <a:t>13.Сколько планет в солнечной системе (девять)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142850"/>
          <a:ext cx="8572560" cy="6572300"/>
        </p:xfrm>
        <a:graphic>
          <a:graphicData uri="http://schemas.openxmlformats.org/drawingml/2006/table">
            <a:tbl>
              <a:tblPr/>
              <a:tblGrid>
                <a:gridCol w="40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7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0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4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7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3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1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4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1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24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13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13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40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677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Ж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Ю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Ю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Ь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Ц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Ь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Й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51" marR="46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>
                <a:hlinkClick r:id="rId2" tooltip="Восток (ракета-носитель)"/>
              </a:rPr>
              <a:t>Ракета-носитель «Восток»</a:t>
            </a:r>
            <a:r>
              <a:rPr lang="ru-RU" sz="3200" dirty="0"/>
              <a:t> с кораблём </a:t>
            </a:r>
            <a:r>
              <a:rPr lang="ru-RU" sz="3200" dirty="0">
                <a:hlinkClick r:id="rId3" tooltip="Восток-1"/>
              </a:rPr>
              <a:t>«Восток»</a:t>
            </a:r>
            <a:r>
              <a:rPr lang="ru-RU" sz="3200" dirty="0"/>
              <a:t>, на борту которого находился Гагарин, была запущена с космодрома </a:t>
            </a:r>
            <a:r>
              <a:rPr lang="ru-RU" sz="3200" dirty="0">
                <a:hlinkClick r:id="rId4" tooltip="Байконур"/>
              </a:rPr>
              <a:t>Байконур</a:t>
            </a:r>
            <a:r>
              <a:rPr lang="ru-RU" sz="3200" dirty="0"/>
              <a:t>. После 108 минут полёта Гагарин успешно приземлился в </a:t>
            </a:r>
            <a:r>
              <a:rPr lang="ru-RU" sz="3200" dirty="0">
                <a:hlinkClick r:id="rId5" tooltip="Саратовская область"/>
              </a:rPr>
              <a:t>Саратовской </a:t>
            </a:r>
            <a:br>
              <a:rPr lang="ru-RU" sz="3200" dirty="0">
                <a:hlinkClick r:id="rId5" tooltip="Саратовская область"/>
              </a:rPr>
            </a:br>
            <a:r>
              <a:rPr lang="ru-RU" sz="3200" dirty="0">
                <a:hlinkClick r:id="rId5" tooltip="Саратовская область"/>
              </a:rPr>
              <a:t>области</a:t>
            </a:r>
            <a:r>
              <a:rPr lang="ru-RU" sz="3200" dirty="0"/>
              <a:t>, неподалёку </a:t>
            </a:r>
            <a:br>
              <a:rPr lang="ru-RU" sz="3200" dirty="0"/>
            </a:br>
            <a:r>
              <a:rPr lang="ru-RU" sz="3200" dirty="0"/>
              <a:t>от города </a:t>
            </a:r>
            <a:r>
              <a:rPr lang="ru-RU" sz="3200" dirty="0">
                <a:hlinkClick r:id="rId6" tooltip="Энгельс (город)"/>
              </a:rPr>
              <a:t>Энгельса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Начиная с 12 апреля </a:t>
            </a:r>
            <a:br>
              <a:rPr lang="ru-RU" sz="3200" dirty="0"/>
            </a:br>
            <a:r>
              <a:rPr lang="ru-RU" sz="3200" dirty="0"/>
              <a:t>1962 года, день </a:t>
            </a:r>
            <a:br>
              <a:rPr lang="ru-RU" sz="3200" dirty="0"/>
            </a:br>
            <a:r>
              <a:rPr lang="ru-RU" sz="3200" dirty="0"/>
              <a:t>полёта Гагарина в </a:t>
            </a:r>
            <a:br>
              <a:rPr lang="ru-RU" sz="3200" dirty="0"/>
            </a:br>
            <a:r>
              <a:rPr lang="ru-RU" sz="3200" dirty="0"/>
              <a:t>космос был </a:t>
            </a:r>
            <a:br>
              <a:rPr lang="ru-RU" sz="3200" dirty="0"/>
            </a:br>
            <a:r>
              <a:rPr lang="ru-RU" sz="3200" dirty="0"/>
              <a:t>объявлен </a:t>
            </a:r>
            <a:br>
              <a:rPr lang="ru-RU" sz="3200" dirty="0"/>
            </a:br>
            <a:r>
              <a:rPr lang="ru-RU" sz="3200" dirty="0"/>
              <a:t>праздником — </a:t>
            </a:r>
            <a:br>
              <a:rPr lang="ru-RU" sz="3200" dirty="0"/>
            </a:br>
            <a:r>
              <a:rPr lang="ru-RU" sz="3200" dirty="0">
                <a:hlinkClick r:id="rId7" tooltip="День космонавтики"/>
              </a:rPr>
              <a:t>Днём космонавтики</a:t>
            </a:r>
            <a:r>
              <a:rPr lang="ru-RU" sz="3200" dirty="0"/>
              <a:t>.</a:t>
            </a:r>
            <a:r>
              <a:rPr lang="ru-RU" sz="3200" dirty="0">
                <a:hlinkClick r:id="rId8" tooltip="#Полёт"/>
              </a:rPr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0" name="Picture 2" descr="http://swsu.ru/structura/aup/upiakvk/news/g12april.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5818" y="2538000"/>
            <a:ext cx="5498182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v.cap.ru/UserFiles/news/201504/10/Original/15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Первый космический полёт вызвал большой интерес во всём мире, а сам Юрий Гагарин превратился в мировую знаменитость. </a:t>
            </a:r>
          </a:p>
        </p:txBody>
      </p:sp>
      <p:pic>
        <p:nvPicPr>
          <p:cNvPr id="5122" name="Picture 2" descr="http://wall.artlayout.net/20150225/yurij_gagarin1424845387951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18000"/>
            <a:ext cx="7538825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По приглашениям зарубежных правительств и общественных организаций он посетил около 30 стран. Много у первого космонавта было поездок и внутри Советского Союза. В последующие годы Гагарин вёл большую общественно-политическую работу, окончил </a:t>
            </a:r>
            <a:r>
              <a:rPr lang="ru-RU" sz="3200" dirty="0">
                <a:hlinkClick r:id="rId2" tooltip="Военно-воздушная инженерная академия имени Н. Е. Жуковского"/>
              </a:rPr>
              <a:t>академию им. </a:t>
            </a:r>
            <a:br>
              <a:rPr lang="ru-RU" sz="3200" dirty="0">
                <a:hlinkClick r:id="rId2" tooltip="Военно-воздушная инженерная академия имени Н. Е. Жуковского"/>
              </a:rPr>
            </a:br>
            <a:r>
              <a:rPr lang="ru-RU" sz="3200" dirty="0">
                <a:hlinkClick r:id="rId2" tooltip="Военно-воздушная инженерная академия имени Н. Е. Жуковского"/>
              </a:rPr>
              <a:t>Жуковского</a:t>
            </a:r>
            <a:r>
              <a:rPr lang="ru-RU" sz="3200" dirty="0"/>
              <a:t>, работал </a:t>
            </a:r>
            <a:br>
              <a:rPr lang="ru-RU" sz="3200" dirty="0"/>
            </a:br>
            <a:r>
              <a:rPr lang="ru-RU" sz="3200" dirty="0"/>
              <a:t>в </a:t>
            </a:r>
            <a:r>
              <a:rPr lang="ru-RU" sz="3200" dirty="0">
                <a:hlinkClick r:id="rId3" tooltip="Центр подготовки космонавтов имени Ю. А. Гагарина"/>
              </a:rPr>
              <a:t>ЦПК</a:t>
            </a:r>
            <a:r>
              <a:rPr lang="ru-RU" sz="3200" dirty="0"/>
              <a:t> и готовился к </a:t>
            </a:r>
            <a:br>
              <a:rPr lang="ru-RU" sz="3200" dirty="0"/>
            </a:br>
            <a:r>
              <a:rPr lang="ru-RU" sz="3200" dirty="0"/>
              <a:t>новому полёту в </a:t>
            </a:r>
            <a:br>
              <a:rPr lang="ru-RU" sz="3200" dirty="0"/>
            </a:br>
            <a:r>
              <a:rPr lang="ru-RU" sz="3200" dirty="0"/>
              <a:t>космос.</a:t>
            </a:r>
          </a:p>
        </p:txBody>
      </p:sp>
      <p:pic>
        <p:nvPicPr>
          <p:cNvPr id="4098" name="Picture 2" descr="http://www.espanarusa.com/images/galeria-de-fotos_ES/Gagarin/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824" y="3258000"/>
            <a:ext cx="5383176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27 марта 1968 года Юрий Гагарин </a:t>
            </a:r>
            <a:r>
              <a:rPr lang="ru-RU" sz="3200" dirty="0">
                <a:hlinkClick r:id="rId2" tooltip="Гибель Юрия Гагарина"/>
              </a:rPr>
              <a:t>погиб</a:t>
            </a:r>
            <a:r>
              <a:rPr lang="ru-RU" sz="3200" dirty="0"/>
              <a:t> в авиационной катастрофе вблизи деревни </a:t>
            </a:r>
            <a:r>
              <a:rPr lang="ru-RU" sz="3200" dirty="0">
                <a:hlinkClick r:id="rId3" tooltip="Новосёлово (Киржачский район)"/>
              </a:rPr>
              <a:t>Новосёлово</a:t>
            </a:r>
            <a:r>
              <a:rPr lang="ru-RU" sz="3200" dirty="0"/>
              <a:t> </a:t>
            </a:r>
            <a:r>
              <a:rPr lang="ru-RU" sz="3200" dirty="0" err="1"/>
              <a:t>Киржачского</a:t>
            </a:r>
            <a:r>
              <a:rPr lang="ru-RU" sz="3200" dirty="0"/>
              <a:t> района </a:t>
            </a:r>
            <a:r>
              <a:rPr lang="ru-RU" sz="3200" dirty="0">
                <a:hlinkClick r:id="rId4" tooltip="Владимирская область"/>
              </a:rPr>
              <a:t>Владимирской области</a:t>
            </a:r>
            <a:r>
              <a:rPr lang="ru-RU" sz="3200" dirty="0"/>
              <a:t>, выполняя учебный полёт на самолёте </a:t>
            </a:r>
            <a:r>
              <a:rPr lang="ru-RU" sz="3200" dirty="0">
                <a:hlinkClick r:id="rId5" tooltip="МиГ-15УТИ"/>
              </a:rPr>
              <a:t>МиГ-15УТИ</a:t>
            </a:r>
            <a:r>
              <a:rPr lang="ru-RU" sz="3200" dirty="0"/>
              <a:t> под </a:t>
            </a:r>
            <a:br>
              <a:rPr lang="ru-RU" sz="3200" dirty="0"/>
            </a:br>
            <a:r>
              <a:rPr lang="ru-RU" sz="3200" dirty="0"/>
              <a:t>руководством опытного </a:t>
            </a:r>
            <a:br>
              <a:rPr lang="ru-RU" sz="3200" dirty="0"/>
            </a:br>
            <a:r>
              <a:rPr lang="ru-RU" sz="3200" dirty="0"/>
              <a:t>инструктора </a:t>
            </a:r>
            <a:r>
              <a:rPr lang="ru-RU" sz="3200" dirty="0">
                <a:hlinkClick r:id="rId6" tooltip="Серёгин, Владимир Сергеевич"/>
              </a:rPr>
              <a:t>В. С. Серёгина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Причины и обстоятельства </a:t>
            </a:r>
            <a:br>
              <a:rPr lang="ru-RU" sz="3200" dirty="0"/>
            </a:br>
            <a:r>
              <a:rPr lang="ru-RU" sz="3200" dirty="0"/>
              <a:t>авиакатастрофы остаются </a:t>
            </a:r>
            <a:br>
              <a:rPr lang="ru-RU" sz="3200" dirty="0"/>
            </a:br>
            <a:r>
              <a:rPr lang="ru-RU" sz="3200" dirty="0"/>
              <a:t>не вполне выясненными и </a:t>
            </a:r>
            <a:br>
              <a:rPr lang="ru-RU" sz="3200" dirty="0"/>
            </a:br>
            <a:r>
              <a:rPr lang="ru-RU" sz="3200" dirty="0"/>
              <a:t>на сегодняшний день.</a:t>
            </a:r>
            <a:r>
              <a:rPr lang="ru-RU" sz="3200" dirty="0">
                <a:hlinkClick r:id="rId7" tooltip="#Гибель"/>
              </a:rPr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http://img.whenintime.com/tli/muranov2000/_d0_ae_d1_80_d0_b8_d0_b9__d0_93_d0_b0_d0_b3_d0_b0_d1_80_d0_b8_d0_bd/c950f98d-04a4-4bdf-9464-48d7cc96d252/%D0%B3%D0%B8%D0%B1%D0%B5%D0%BB%D1%8C%20%D0%93%D0%B0%D0%B3%D0%B0%D1%80%D0%B8%D0%BD%D0%B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9901" y="2178000"/>
            <a:ext cx="4314099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2123</Words>
  <Application>Microsoft Office PowerPoint</Application>
  <PresentationFormat>Экран (4:3)</PresentationFormat>
  <Paragraphs>144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Тема Office</vt:lpstr>
      <vt:lpstr>       Тема урока: «Питание космонавтов в космосе» посвещается 55 летию полетов  Юрия Алексеевича Гагарина        разработали:  Аксенова Р.К.  Барсукова Т.Н.</vt:lpstr>
      <vt:lpstr>           Ю́рий Алексе́евич Гага́рин  9 марта 1934 — 27 марта 1968  — советский лётчик-космонавт, Герой  Советского Союза, кавалер  высших знаков отличия  ряда государств, почётный  гражданин многих , российских и зарубежных городов.  </vt:lpstr>
      <vt:lpstr>        12 апреля 1961 года  Юрий Гагарин стал первым человеком в мировой истории, совершившим полёт в космическое пространство. </vt:lpstr>
      <vt:lpstr>Презентация PowerPoint</vt:lpstr>
      <vt:lpstr>            Ракета-носитель «Восток» с кораблём «Восток», на борту которого находился Гагарин, была запущена с космодрома Байконур. После 108 минут полёта Гагарин успешно приземлился в Саратовской  области, неподалёку  от города Энгельса.  Начиная с 12 апреля  1962 года, день  полёта Гагарина в  космос был  объявлен  праздником —  Днём космонавтики.  </vt:lpstr>
      <vt:lpstr>Презентация PowerPoint</vt:lpstr>
      <vt:lpstr> Первый космический полёт вызвал большой интерес во всём мире, а сам Юрий Гагарин превратился в мировую знаменитость. </vt:lpstr>
      <vt:lpstr>         По приглашениям зарубежных правительств и общественных организаций он посетил около 30 стран. Много у первого космонавта было поездок и внутри Советского Союза. В последующие годы Гагарин вёл большую общественно-политическую работу, окончил академию им.  Жуковского, работал  в ЦПК и готовился к  новому полёту в  космос.</vt:lpstr>
      <vt:lpstr>          27 марта 1968 года Юрий Гагарин погиб в авиационной катастрофе вблизи деревни Новосёлово Киржачского района Владимирской области, выполняя учебный полёт на самолёте МиГ-15УТИ под  руководством опытного  инструктора В. С. Серёгина.  Причины и обстоятельства  авиакатастрофы остаются  не вполне выясненными и  на сегодняшний день.  </vt:lpstr>
      <vt:lpstr>Презентация PowerPoint</vt:lpstr>
      <vt:lpstr>Презентация PowerPoint</vt:lpstr>
      <vt:lpstr>         В связи с гибелью Гагарина в Советском Союзе был объявлен общенациональный траур (впервые в истории СССР в память о человеке, не являвшемся главой государства). В честь первого космонавта Земли был переименован ряд населённых пунктов (включая его родной город — Гжатск), названы улицы и проспекты. В  разных городах мира  было установлено  множество памятников  Гагарину.  </vt:lpstr>
      <vt:lpstr>  Памятник Ю.Гагарину в Комсомольске на Амуре.  </vt:lpstr>
      <vt:lpstr>Памятник Ю.Гагарину в  Саратове  </vt:lpstr>
      <vt:lpstr>Памятник Ю.Гагарину в Чебоксарах </vt:lpstr>
      <vt:lpstr>     Памятник Ю.Гагарину в Смоленске </vt:lpstr>
      <vt:lpstr>     Памятник Ю.Гагарину в Люберцах Московской области</vt:lpstr>
      <vt:lpstr>   А что представляет собой космическая еда? </vt:lpstr>
      <vt:lpstr>      Поначалу считалось, что идеальной пищей на орбите были бы питательные таблетки, полностью усваивающиеся и при этом не отнимающие времени на еду. Таблетки так и не были созданы - их заменила портативная и совершенно готовая к употреблению  пища. </vt:lpstr>
      <vt:lpstr>Первым человеком, попробовавшим космическую еду, стал известный на весь мир наш соотечественник – Юрий Гагарин.</vt:lpstr>
      <vt:lpstr>     Ученые, работающие в области питания, совершенствуют диеты для космонавтов. Задача заключается в том, чтобы создать такие продукты, которые бы занимали как можно меньше места, мало весили и в то же время были высококалорийными, удобными для приема и вкусными. </vt:lpstr>
      <vt:lpstr>    Вес суточного рациона пищи, воды и кислорода на одного человека в космосе приблизительно равен 5,5 килограмма. Продолжительность же межпланетного путешествия может колебаться от нескольких дней до нескольких лет </vt:lpstr>
      <vt:lpstr>          Космическая еда – высококачественный продукт лишенный некоторых недостатков пищи, которую мы употребляем в повседневной жизни. Высокая энергетическая и биологическая ценность, а также очень долгий срок хранения и низкая  чувствительность  к температурным  перепадам  отличают  космическую еду  от земной. </vt:lpstr>
      <vt:lpstr>      Пища должна быть максимально питательной, легко усвояемой и в то же время, легкой и готовой к употреблению.      </vt:lpstr>
      <vt:lpstr>      Как же обеспечить прием пищи человеку, находящемуся в состоянии невесомости? Попробуйте, например, выпить воды, если она совсем не льется. Или проглотить кусочек хлеба, который застревает во рту, и, несмотря на все усилия, никак  не проходит в  пищевод.</vt:lpstr>
      <vt:lpstr>   В условиях невесомости вода, да и любая другая жидкость, ведет себя очень своеобразно. Лишенная веса, она легко выскальзывает из сосуда и парит в воздухе, распадаясь на мелкие шарики.  </vt:lpstr>
      <vt:lpstr>          Парящие в воздухе капли жидкости опасны для человека, поскольку с током воздуха могут попасть в дыхательные пути, и он может захлебнуться. Не менее коварно могут повести себя и сухие продукты питания. Такая пища будет распыляться во рту, частицы ее проникнут в дыхательные пути и легкие. Это вызовет в лучшем случае кашель, а в худшем –  воспалительный  процесс в лёгких.  </vt:lpstr>
      <vt:lpstr>   Для питья придуманы специальные стаканы, из которых космонавты высасывают жидкость. Из обыкновенной чашки все бы просто-напросто выплыло. </vt:lpstr>
      <vt:lpstr>         Готовят еду для космонавтов, конечно же, на Земле, затем космонавты берут ее с собой в космос, она уже расфасована в банки. Как правило, еда упакована в тюбики. Изначально материалом для создания тюбиков служил алюминий, но сегодня его заменил многослойный ламинат и коэкструзия. Другая тара для упаковки еды – жестяные банки  и пакеты из различных  полимерных  материалов. </vt:lpstr>
      <vt:lpstr>       Еда превращена в пюре, которое внешне похоже на детское питание, но по вкусу годится для взрослых. Например, в рацион космонавтов входят такие блюда, как: мясо с овощами, черносливом, крупами, смородиновый, яблочный, сливовый сок, супы, шоколадный сыр, с развитием этой области питания космонавты получили возможность есть даже настоящие котлеты, сэндвичи, спинки воблы, жареное мясо, свежие фрукты, а также клубнику, картофельные оладьи, какао-порошок, индейку в соусе, бифштекс, свинину и говядину в брикетах, сыр, шоколадные пирожные.</vt:lpstr>
      <vt:lpstr>     В настоящий момент ассортимент питания Российских космонавтов состоит из более чем 250 блюд. Вот некоторые из видов еды космонавтов в различных типах упаковки: Еда в тюбиках: Борщ, Творог с различными добавками, Мясное пюре;  </vt:lpstr>
      <vt:lpstr>  Консервированные продукты в алюминиевых банках по 250 или 100 грамм: Баранина с овощами, Мясо в белом соусе, Ассорти мясное  </vt:lpstr>
      <vt:lpstr>   Сублимированные продукты: Гуляш, суп «Харчо», суп «Крестьянский», Рагу овощное с мясом;  </vt:lpstr>
      <vt:lpstr>   Кондитерские и хлебобулочные изделия: Курага, Мармелад, Печенье, Чернослив с орехами, Палочки из персиков, несколько вида хлеба;  </vt:lpstr>
      <vt:lpstr> Сухие напитки: Чай, Кофе </vt:lpstr>
      <vt:lpstr>           Главное правило обеда для космонавтов состоит в том, что не должно быть никаких крошек. Поэтому хлеб для космонавтов пекут специальный, который не крошится. Именно поэтому хлеб производится маленькими, специально упакованными кусочками. Перед едой его подогревают, как и другие продукты. В невесомости космонавты во время еды также должны  следить, чтобы кусочки  пищи не падали, иначе  они будут плавать по  кораблю. </vt:lpstr>
      <vt:lpstr>          Каждая космическая держава сильно отличается друг от друга в процессе организации питания для космонавтов. Например, космонавты из Китая имеют в своем рационе разные виды зеленого чая, суши и риса. А вот астронавты из США используют для питания в  космосе почти  стандартные  армейские сухие  пайки. </vt:lpstr>
      <vt:lpstr>     Меню достаточно разнообразное. Главное – пища должна быть в виде высушенного концентрата, упакована герметично и стерилизована с помощью облучения. После такой обработки еда уменьшается практически до размера жвачки. Все, что нужно – залить ее горячей водой, и можно подкрепляться. Сейчас на наших кораблях и станциях даже есть специальные печки, предназначенные для подогрева космической еды.</vt:lpstr>
      <vt:lpstr>               Пищу подвергают сначала кулинарной обработке, после этого ее быстро замораживают в жидком газе (обычно в азоте). Затем делят ее на порции и помещают в вакуумную камеру. Давление там обычно поддерживают на уровне 1,5 мм рт. ст. или ниже, температуру медленно повышают до 50—60° С. При этом из замороженной пищи лед сублимируется, то есть переходит в пар, минуя жидкую фазу, – пища  обезвоживается. Так вода  удаляется из продуктов,  которые при этом остаются  неповрежденными, с  неизменным химическим  составом. Таким способом  можно уменьшить вес  пищи на 70%.   </vt:lpstr>
      <vt:lpstr>            Состав еды меняется и расширяется постоянно. Но, прежде, чем какое-то блюдо добавить в меню, его дают на предварительную дегустацию самим космонавтам, это требуется для оценки вкусовых качеств, которая проводится по 10-балльной шкале. Если данное блюдо оценено в пять или меньше баллов, его, соответственно, из рациона исключают. Повседневное меню космонавтов  рассчитывается на восемь  дней, то есть оно  повторяется каждые  последующие восемь  дней. </vt:lpstr>
      <vt:lpstr>     В космосе не ощущается каких-либо сильных изменений во вкусе блюд. Но при этом бывает, что кому-то кажется кислое соленым, а соленое, наоборот, кислым. Хотя это, скорее, исключение. Замечено также, что в космосе нелюбимые в обычной жизни блюда вдруг неожиданно становятся предпочитаемыми. </vt:lpstr>
      <vt:lpstr>             Где производится еда? Почти вся еда для Российских космонавтов производится на ФГУП «Бирюлевский экспериментальный завод». В настоящее время завод занят выработкой продуктов питания спецназначения и, в том числе, для космонавтов. Вся выпускаемая на заводе продукция вырабатывается из натурального сырья без добавления  искусственных  консервантов и других  веществ типичных для  обычной пищевой  промышленности.  </vt:lpstr>
      <vt:lpstr>Кроссворд </vt:lpstr>
      <vt:lpstr>            1.Назовите первого человека в мировой истории, совершивший полёт в космическое пространство?(Гагарин) 2. В чем упакована космическая еда? (тюбики). 3.Какой праздник (день) мы отмечаем 12 апреля ? (космонавтики) 4. Назовите ракету-носитель  первого человека совершивший полёт в космическое пространство.(Восток) 5.Самая дальняя от Солнца из планет земной группы? (Марс) 6. Какое физическое явление происходит в космосе?  (невесомость). 7. Какой космодром в Казахстане? (Байконур). </vt:lpstr>
      <vt:lpstr>       8. Назовите родной город нашего знаменитого героя Советского Союза?( Гжатск) 9. Планета на которой мы живем? (земля). 10. В какое состояние превращено космическое питание? (пюре).  11. Как  звали собаку, которая  летала в космос?( Стрелка). 12.Какая звезда самая близкая к Земле? (Солнце). 13.Сколько планет в солнечной системе (девять)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техникум Люберецкий</cp:lastModifiedBy>
  <cp:revision>58</cp:revision>
  <dcterms:modified xsi:type="dcterms:W3CDTF">2023-12-25T11:04:27Z</dcterms:modified>
</cp:coreProperties>
</file>